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6" r:id="rId4"/>
    <p:sldId id="287" r:id="rId5"/>
    <p:sldId id="258" r:id="rId6"/>
    <p:sldId id="289" r:id="rId7"/>
    <p:sldId id="259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82" r:id="rId25"/>
    <p:sldId id="283" r:id="rId26"/>
    <p:sldId id="285" r:id="rId27"/>
    <p:sldId id="276" r:id="rId28"/>
    <p:sldId id="277" r:id="rId29"/>
    <p:sldId id="278" r:id="rId30"/>
    <p:sldId id="279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82"/>
  </p:normalViewPr>
  <p:slideViewPr>
    <p:cSldViewPr snapToGrid="0" snapToObjects="1">
      <p:cViewPr varScale="1">
        <p:scale>
          <a:sx n="90" d="100"/>
          <a:sy n="90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083FD-CD90-F847-AC81-20983E623D11}" type="datetimeFigureOut">
              <a:rPr lang="en-US" smtClean="0"/>
              <a:t>7/21/22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7464-512D-2347-BD68-C37796EA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6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37464-512D-2347-BD68-C37796EA8F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37464-512D-2347-BD68-C37796EA8F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9393-264A-C75A-6226-404F5E053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A9DE4-1D2D-CC2B-A591-DF784DBE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D0E4-5B44-DC75-012B-48D6CBE8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79D9-4914-614C-AB85-017C527F84A4}" type="datetime1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A0A29-D805-0107-1323-21F99157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5252-9FF7-13A8-2C0E-D6908E31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59AF-A9FA-D6BC-6E51-7CED6150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D2CC0-9977-959F-04A0-412C06EE3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04A2A-BDE4-8075-EDE0-C89564B9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13FA-BD7A-D742-9B83-F478E5C09DF4}" type="datetime1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696AE-5673-5CA9-6C49-1AB09EBF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B03D6-C973-FC58-C05B-326531D7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5E9608-2C3E-67AA-4EA6-4D290AD4F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34DD9-8897-466F-8308-F51A8547E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1DFDD-6C91-B05F-9A60-5C6FF446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C961-9DA7-A948-8005-201D0EC69510}" type="datetime1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D028-C1E1-E083-4973-F4B45281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FD28-22AB-A44A-6576-43C3D41E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7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9B68-E272-BB35-DE91-F5CEF8BA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9CC4-5F93-4CFE-5BF1-B2C1C6C00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00CC9-C3B2-5D1D-A04B-25E2467C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F807-7D21-6046-912E-9AF7020DAA45}" type="datetime1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E836F-A750-3DA7-F3F7-1E26BF04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6546-2FB6-E38E-1A28-E1F15FA0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EAE5-3D84-FB54-5B0E-59E55F22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5B62E-4F78-4D40-4EA3-5EA978A1A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B00DB-A5ED-C8BF-772F-E48492BD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D304-775A-A544-AA0C-5828DA4C9B86}" type="datetime1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810BD-5B4B-8943-1042-5C656245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AE7A3-3BD3-312E-E619-8B77AF86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9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BC70-A835-DD75-06F9-81AF5065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8EE71-192F-DE1F-E8E6-F3B022C54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4335A-0CD1-7AA4-ABA9-39A6C78EC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C8422-36DF-1E73-5EBD-1FF75ED7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934-C50F-594A-958A-F6A97B42AF3F}" type="datetime1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B86DA-B7F0-06DB-9888-B4994CB6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FEE3A-85E4-1BA7-483D-5F5C7C1A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046B-33C9-0B3B-77B4-D1037397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A2053-1599-0413-0095-51FB5DCB1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70383-EBA6-C0BE-3A12-1969C982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735F3-B760-6DAF-4569-192655C08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11727-1F72-F7E6-0D89-836FEAD8F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86A01-DD85-4097-269D-CA8F605A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4E8F-568D-DD4A-B5F0-DC02ED1A43F7}" type="datetime1">
              <a:rPr lang="en-US" smtClean="0"/>
              <a:t>8/12/22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655DE-50F5-C579-DEE9-FDAFD2BB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5D5C5-C9DB-BA07-F765-BDCE844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1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1707-75BB-928C-7D83-8A622D3B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4B3AB-38E3-EFEB-5C4D-3B01F082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5619-FBCC-A546-A860-1A1B693CE412}" type="datetime1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FA4D9-B15E-6294-B887-82524CC1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31CBE-1D8F-B417-EFFF-F55E592B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E1B12-6951-250C-C196-B3238706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EBCE-2278-CB47-B5BC-5ADE26DA00A6}" type="datetime1">
              <a:rPr lang="en-US" smtClean="0"/>
              <a:t>8/12/22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AFAF2-9321-1E7D-11DC-9AF3018A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9F06D-1F9A-6927-8A58-B0B12883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8763-AD58-5195-DC5C-8D2BDF46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D94A0-6157-8B81-FDE2-C5BE7249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764E6-1FBB-37D9-705C-CB5E1C1E5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CD7CD-3FF7-21F9-3770-D0D32F2A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CA2-39DE-0F48-8864-DBACAF385420}" type="datetime1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A160-CE8A-5791-CE21-D8DDE01F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6F256-4F09-3F81-C568-393456FD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6866-F1E6-C880-79B8-A0D67134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DEB49-3228-9B9E-A52A-8E69C53ED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6682C-95E4-3C5E-2842-6F33CD5CE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D5EA1-40D1-AEFA-D551-5A33C615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8641-56C3-8B4C-9AC5-BF287566403B}" type="datetime1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C8475-D139-A4C2-79C3-318C3507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11C24-2335-8D73-B27E-D0EE9463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3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11D45-0BC1-2031-0E97-3425F391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DBBD1-50B3-5BAB-C90F-C125561E5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90A40-D90C-083B-9356-6A3722CC9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7BD1-C437-9A40-986C-11D36CE96C17}" type="datetime1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5077-65AD-683C-B630-46B1D99EA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6E7A4-A234-2948-5A82-E653078A4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6BAD-ACB4-B24C-BE67-9AFAB94C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8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1.png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pixabay.com/en/arrow-left-blue-handdrawn-pointing-310634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s://pixabay.com/en/arrow-left-blue-handdrawn-pointing-310634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1/85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pixabay.com/en/arrow-left-blue-handdrawn-pointing-31063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70E6-5262-13F9-CBB9-5D739C190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84799"/>
            <a:ext cx="9144000" cy="2387600"/>
          </a:xfrm>
        </p:spPr>
        <p:txBody>
          <a:bodyPr/>
          <a:lstStyle/>
          <a:p>
            <a:r>
              <a:rPr lang="en-US" dirty="0">
                <a:latin typeface="Bradley Hand" pitchFamily="2" charset="77"/>
              </a:rPr>
              <a:t>Private Signaling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CB920-6FC7-E86E-903E-BB02E0FF7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21" y="2870200"/>
            <a:ext cx="9317879" cy="23876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>
                <a:latin typeface="Bradley Hand" pitchFamily="2" charset="77"/>
              </a:rPr>
              <a:t>Varun Madathil </a:t>
            </a:r>
            <a:r>
              <a:rPr lang="en-US" sz="2800" dirty="0">
                <a:latin typeface="Bradley Hand" pitchFamily="2" charset="77"/>
              </a:rPr>
              <a:t>(North Carolina State University)</a:t>
            </a:r>
          </a:p>
          <a:p>
            <a:r>
              <a:rPr lang="en-US" sz="2800" dirty="0">
                <a:latin typeface="Bradley Hand" pitchFamily="2" charset="77"/>
              </a:rPr>
              <a:t>Alessandra Scafuro (North Carolina State University)</a:t>
            </a:r>
          </a:p>
          <a:p>
            <a:r>
              <a:rPr lang="en-US" sz="2800" dirty="0">
                <a:latin typeface="Bradley Hand" pitchFamily="2" charset="77"/>
              </a:rPr>
              <a:t> Istvan Andras </a:t>
            </a:r>
            <a:r>
              <a:rPr lang="en-US" sz="2800" dirty="0" err="1">
                <a:latin typeface="Bradley Hand" pitchFamily="2" charset="77"/>
              </a:rPr>
              <a:t>Seres</a:t>
            </a:r>
            <a:r>
              <a:rPr lang="en-US" sz="2800" dirty="0">
                <a:latin typeface="Bradley Hand" pitchFamily="2" charset="77"/>
              </a:rPr>
              <a:t> (Eotvos </a:t>
            </a:r>
            <a:r>
              <a:rPr lang="en-US" sz="2800" dirty="0" err="1">
                <a:latin typeface="Bradley Hand" pitchFamily="2" charset="77"/>
              </a:rPr>
              <a:t>Lorand</a:t>
            </a:r>
            <a:r>
              <a:rPr lang="en-US" sz="2800" dirty="0">
                <a:latin typeface="Bradley Hand" pitchFamily="2" charset="77"/>
              </a:rPr>
              <a:t> University)</a:t>
            </a:r>
          </a:p>
          <a:p>
            <a:r>
              <a:rPr lang="en-US" sz="2800" dirty="0">
                <a:latin typeface="Bradley Hand" pitchFamily="2" charset="77"/>
              </a:rPr>
              <a:t>Omer </a:t>
            </a:r>
            <a:r>
              <a:rPr lang="en-US" sz="2800" dirty="0" err="1">
                <a:latin typeface="Bradley Hand" pitchFamily="2" charset="77"/>
              </a:rPr>
              <a:t>Shlomovits</a:t>
            </a:r>
            <a:r>
              <a:rPr lang="en-US" sz="2800" dirty="0">
                <a:latin typeface="Bradley Hand" pitchFamily="2" charset="77"/>
              </a:rPr>
              <a:t> (</a:t>
            </a:r>
            <a:r>
              <a:rPr lang="en-US" sz="2800" dirty="0" err="1">
                <a:latin typeface="Bradley Hand" pitchFamily="2" charset="77"/>
              </a:rPr>
              <a:t>ZenGo</a:t>
            </a:r>
            <a:r>
              <a:rPr lang="en-US" sz="2800" dirty="0">
                <a:latin typeface="Bradley Hand" pitchFamily="2" charset="77"/>
              </a:rPr>
              <a:t> X)</a:t>
            </a:r>
          </a:p>
          <a:p>
            <a:r>
              <a:rPr lang="en-US" sz="2800" dirty="0">
                <a:latin typeface="Bradley Hand" pitchFamily="2" charset="77"/>
              </a:rPr>
              <a:t> Denis </a:t>
            </a:r>
            <a:r>
              <a:rPr lang="en-US" sz="2800" dirty="0" err="1">
                <a:latin typeface="Bradley Hand" pitchFamily="2" charset="77"/>
              </a:rPr>
              <a:t>Varlakov</a:t>
            </a:r>
            <a:r>
              <a:rPr lang="en-US" sz="2800" dirty="0">
                <a:latin typeface="Bradley Hand" pitchFamily="2" charset="77"/>
              </a:rPr>
              <a:t> (</a:t>
            </a:r>
            <a:r>
              <a:rPr lang="en-US" sz="2800" dirty="0" err="1">
                <a:latin typeface="Bradley Hand" pitchFamily="2" charset="77"/>
              </a:rPr>
              <a:t>ZenGo</a:t>
            </a:r>
            <a:r>
              <a:rPr lang="en-US" sz="2800" dirty="0">
                <a:latin typeface="Bradley Hand" pitchFamily="2" charset="77"/>
              </a:rPr>
              <a:t> 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6480-C090-E2BB-527B-CBD38AF1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6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12"/>
    </mc:Choice>
    <mc:Fallback>
      <p:transition spd="slow" advTm="139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D921CC9-F9FE-4247-D893-C634B45F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89" y="1088136"/>
            <a:ext cx="1076580" cy="1076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9669D-679A-4565-7BBF-242A6C9E98F3}"/>
              </a:ext>
            </a:extLst>
          </p:cNvPr>
          <p:cNvSpPr txBox="1"/>
          <p:nvPr/>
        </p:nvSpPr>
        <p:spPr>
          <a:xfrm>
            <a:off x="186106" y="1127273"/>
            <a:ext cx="245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Sender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A1540-6234-30F1-31A4-4ED0609A4660}"/>
              </a:ext>
            </a:extLst>
          </p:cNvPr>
          <p:cNvSpPr txBox="1"/>
          <p:nvPr/>
        </p:nvSpPr>
        <p:spPr>
          <a:xfrm>
            <a:off x="4034774" y="556192"/>
            <a:ext cx="3114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Only writes to</a:t>
            </a:r>
          </a:p>
          <a:p>
            <a:r>
              <a:rPr lang="en-US" sz="3200" dirty="0">
                <a:latin typeface="Bradley Hand" pitchFamily="2" charset="77"/>
              </a:rPr>
              <a:t>the blockchain</a:t>
            </a:r>
          </a:p>
          <a:p>
            <a:r>
              <a:rPr lang="en-US" sz="3200" dirty="0">
                <a:latin typeface="Bradley Hand" pitchFamily="2" charset="77"/>
              </a:rPr>
              <a:t>O(1) work per</a:t>
            </a:r>
          </a:p>
          <a:p>
            <a:r>
              <a:rPr lang="en-US" sz="3200" dirty="0">
                <a:latin typeface="Bradley Hand" pitchFamily="2" charset="77"/>
              </a:rPr>
              <a:t> message sent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FB91D-4FF5-3A55-F3FC-13F9F10066F0}"/>
              </a:ext>
            </a:extLst>
          </p:cNvPr>
          <p:cNvSpPr txBox="1"/>
          <p:nvPr/>
        </p:nvSpPr>
        <p:spPr>
          <a:xfrm>
            <a:off x="4509375" y="-80865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Bradley Hand" pitchFamily="2" charset="77"/>
              </a:rPr>
              <a:t>Efficiency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9ADA3-39E7-35CC-A990-F222DAE90FD7}"/>
              </a:ext>
            </a:extLst>
          </p:cNvPr>
          <p:cNvSpPr txBox="1"/>
          <p:nvPr/>
        </p:nvSpPr>
        <p:spPr>
          <a:xfrm>
            <a:off x="8752197" y="-49963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Bradley Hand" pitchFamily="2" charset="77"/>
              </a:rPr>
              <a:t>Privacy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576EB44-081F-C5C7-0AA2-99ADD29CB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589" y="2766005"/>
            <a:ext cx="1325989" cy="1325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D551AD-DA71-5E74-8862-B3FDA7D36B28}"/>
              </a:ext>
            </a:extLst>
          </p:cNvPr>
          <p:cNvSpPr txBox="1"/>
          <p:nvPr/>
        </p:nvSpPr>
        <p:spPr>
          <a:xfrm>
            <a:off x="71113" y="3038369"/>
            <a:ext cx="289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Receiver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138A9-93FD-DC63-4894-AE644B3CCF47}"/>
              </a:ext>
            </a:extLst>
          </p:cNvPr>
          <p:cNvSpPr txBox="1"/>
          <p:nvPr/>
        </p:nvSpPr>
        <p:spPr>
          <a:xfrm>
            <a:off x="4123793" y="2503217"/>
            <a:ext cx="33303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Only talks to </a:t>
            </a:r>
          </a:p>
          <a:p>
            <a:r>
              <a:rPr lang="en-US" sz="3200" dirty="0">
                <a:latin typeface="Bradley Hand" pitchFamily="2" charset="77"/>
              </a:rPr>
              <a:t>the server.</a:t>
            </a:r>
          </a:p>
          <a:p>
            <a:r>
              <a:rPr lang="en-US" sz="3200" dirty="0">
                <a:latin typeface="Bradley Hand" pitchFamily="2" charset="77"/>
              </a:rPr>
              <a:t>O(1) work per</a:t>
            </a:r>
          </a:p>
          <a:p>
            <a:r>
              <a:rPr lang="en-US" sz="3200" dirty="0">
                <a:latin typeface="Bradley Hand" pitchFamily="2" charset="77"/>
              </a:rPr>
              <a:t> message received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A2DF0-86EC-FF52-EB37-0442F5D8FF61}"/>
              </a:ext>
            </a:extLst>
          </p:cNvPr>
          <p:cNvSpPr txBox="1"/>
          <p:nvPr/>
        </p:nvSpPr>
        <p:spPr>
          <a:xfrm>
            <a:off x="7827264" y="2828833"/>
            <a:ext cx="35974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No one else </a:t>
            </a:r>
            <a:r>
              <a:rPr lang="en-US" sz="3600" dirty="0">
                <a:latin typeface="Bradley Hand" pitchFamily="2" charset="77"/>
              </a:rPr>
              <a:t>learns</a:t>
            </a:r>
            <a:r>
              <a:rPr lang="en-US" sz="3200" dirty="0">
                <a:latin typeface="Bradley Hand" pitchFamily="2" charset="77"/>
              </a:rPr>
              <a:t> </a:t>
            </a:r>
          </a:p>
          <a:p>
            <a:r>
              <a:rPr lang="en-US" sz="3200" dirty="0">
                <a:latin typeface="Bradley Hand" pitchFamily="2" charset="77"/>
              </a:rPr>
              <a:t>info on signals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94BACA5-AD1F-5CAD-4D7D-5647F592A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589" y="4764133"/>
            <a:ext cx="1325990" cy="1325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CA1014-23EC-5461-C9DD-6102FE789051}"/>
              </a:ext>
            </a:extLst>
          </p:cNvPr>
          <p:cNvSpPr txBox="1"/>
          <p:nvPr/>
        </p:nvSpPr>
        <p:spPr>
          <a:xfrm>
            <a:off x="1" y="4723758"/>
            <a:ext cx="217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Signaling service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0F13E-68C3-9FDC-5A6A-F9A81C2DCED8}"/>
              </a:ext>
            </a:extLst>
          </p:cNvPr>
          <p:cNvSpPr txBox="1"/>
          <p:nvPr/>
        </p:nvSpPr>
        <p:spPr>
          <a:xfrm>
            <a:off x="4089938" y="4431370"/>
            <a:ext cx="3499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Only reads the </a:t>
            </a:r>
          </a:p>
          <a:p>
            <a:r>
              <a:rPr lang="en-US" sz="3200" dirty="0">
                <a:latin typeface="Bradley Hand" pitchFamily="2" charset="77"/>
              </a:rPr>
              <a:t>Blockchain and returns signals to receivers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9FBD32-0461-F661-1EC6-86A5133BF5E5}"/>
              </a:ext>
            </a:extLst>
          </p:cNvPr>
          <p:cNvSpPr txBox="1"/>
          <p:nvPr/>
        </p:nvSpPr>
        <p:spPr>
          <a:xfrm>
            <a:off x="7678939" y="4364912"/>
            <a:ext cx="4754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Knows when a receiver retrieves messages</a:t>
            </a:r>
          </a:p>
          <a:p>
            <a:r>
              <a:rPr lang="en-US" sz="3200" dirty="0">
                <a:latin typeface="Bradley Hand" pitchFamily="2" charset="77"/>
              </a:rPr>
              <a:t>But does not learn location of messages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DEF1FB-C7DC-6EA1-FDC0-E97A24F7FAB3}"/>
              </a:ext>
            </a:extLst>
          </p:cNvPr>
          <p:cNvSpPr txBox="1"/>
          <p:nvPr/>
        </p:nvSpPr>
        <p:spPr>
          <a:xfrm>
            <a:off x="274080" y="6513166"/>
            <a:ext cx="10516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radley Hand" pitchFamily="2" charset="77"/>
              </a:rPr>
              <a:t>*We assume rational behavior, that the signaling service will do its task and process signals</a:t>
            </a:r>
            <a:endParaRPr lang="en-US" sz="1050" dirty="0">
              <a:solidFill>
                <a:srgbClr val="FF0000"/>
              </a:solidFill>
              <a:latin typeface="Bradley Hand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D0EA04-A729-4CDF-947A-C9B1DA24D9E0}"/>
              </a:ext>
            </a:extLst>
          </p:cNvPr>
          <p:cNvSpPr txBox="1"/>
          <p:nvPr/>
        </p:nvSpPr>
        <p:spPr>
          <a:xfrm>
            <a:off x="3459537" y="47237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99A732-4B3E-F287-7765-93E63FE1D34E}"/>
              </a:ext>
            </a:extLst>
          </p:cNvPr>
          <p:cNvCxnSpPr/>
          <p:nvPr/>
        </p:nvCxnSpPr>
        <p:spPr>
          <a:xfrm>
            <a:off x="642938" y="2526191"/>
            <a:ext cx="112728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C4BADA-194E-AE9C-483D-89DCAC3CFAA9}"/>
              </a:ext>
            </a:extLst>
          </p:cNvPr>
          <p:cNvCxnSpPr/>
          <p:nvPr/>
        </p:nvCxnSpPr>
        <p:spPr>
          <a:xfrm>
            <a:off x="642937" y="4450241"/>
            <a:ext cx="112728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C0CD55-0053-73C1-6AB7-337179E7016F}"/>
              </a:ext>
            </a:extLst>
          </p:cNvPr>
          <p:cNvCxnSpPr>
            <a:cxnSpLocks/>
          </p:cNvCxnSpPr>
          <p:nvPr/>
        </p:nvCxnSpPr>
        <p:spPr>
          <a:xfrm>
            <a:off x="7522055" y="658459"/>
            <a:ext cx="0" cy="523146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9D9B75-7BC3-D87E-9296-C63DB08CBE3C}"/>
              </a:ext>
            </a:extLst>
          </p:cNvPr>
          <p:cNvCxnSpPr>
            <a:cxnSpLocks/>
          </p:cNvCxnSpPr>
          <p:nvPr/>
        </p:nvCxnSpPr>
        <p:spPr>
          <a:xfrm>
            <a:off x="4034774" y="708905"/>
            <a:ext cx="0" cy="523146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D467249C-4ABA-9E10-E4F5-FADFDA1B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5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11"/>
    </mc:Choice>
    <mc:Fallback>
      <p:transition spd="slow" advTm="70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E741C21-0A62-07E2-E822-85B9ED84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05" y="4983589"/>
            <a:ext cx="1325990" cy="132599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F39EA92-0883-7CDA-CBFC-67F72CACB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62868"/>
              </p:ext>
            </p:extLst>
          </p:nvPr>
        </p:nvGraphicFramePr>
        <p:xfrm>
          <a:off x="4334257" y="1798115"/>
          <a:ext cx="3300983" cy="238069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88904001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842172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02073287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551828009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54688092"/>
                    </a:ext>
                  </a:extLst>
                </a:gridCol>
              </a:tblGrid>
              <a:tr h="595173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radley Hand" pitchFamily="2" charset="77"/>
                        </a:rPr>
                        <a:t>Table of signals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143395"/>
                  </a:ext>
                </a:extLst>
              </a:tr>
              <a:tr h="5951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Bradley Hand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32918"/>
                  </a:ext>
                </a:extLst>
              </a:tr>
              <a:tr h="5951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599"/>
                  </a:ext>
                </a:extLst>
              </a:tr>
              <a:tr h="5951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99367"/>
                  </a:ext>
                </a:extLst>
              </a:tr>
            </a:tbl>
          </a:graphicData>
        </a:graphic>
      </p:graphicFrame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E571A88-D7C5-F779-CA94-66E1F7C9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57" y="2436928"/>
            <a:ext cx="589680" cy="58968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37FCA1-4FBE-D80F-386D-916122A46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301" y="3026608"/>
            <a:ext cx="591459" cy="59145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5CCDC7D-3D2B-24BE-481D-F57E7FBA3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407" y="3640172"/>
            <a:ext cx="516529" cy="51652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09B1FA2-EB0F-531A-8164-1814E95BB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33039"/>
            <a:ext cx="1695961" cy="169596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39E3350-2C93-256D-5E16-972C01DF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76" y="1874410"/>
            <a:ext cx="1579320" cy="15793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53FAFD-ED45-0BFD-D758-3673C9036150}"/>
              </a:ext>
            </a:extLst>
          </p:cNvPr>
          <p:cNvSpPr/>
          <p:nvPr/>
        </p:nvSpPr>
        <p:spPr>
          <a:xfrm>
            <a:off x="493670" y="5172231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9215EC-D624-C8D7-7796-903933E6CB70}"/>
              </a:ext>
            </a:extLst>
          </p:cNvPr>
          <p:cNvSpPr/>
          <p:nvPr/>
        </p:nvSpPr>
        <p:spPr>
          <a:xfrm>
            <a:off x="1287061" y="5187245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7DE187-9B22-4BEC-7F06-CEC195D6DA83}"/>
              </a:ext>
            </a:extLst>
          </p:cNvPr>
          <p:cNvSpPr/>
          <p:nvPr/>
        </p:nvSpPr>
        <p:spPr>
          <a:xfrm>
            <a:off x="2087892" y="5187245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454D1E-3F73-A519-ABD2-817DFAE9BD6F}"/>
              </a:ext>
            </a:extLst>
          </p:cNvPr>
          <p:cNvCxnSpPr>
            <a:cxnSpLocks/>
          </p:cNvCxnSpPr>
          <p:nvPr/>
        </p:nvCxnSpPr>
        <p:spPr>
          <a:xfrm>
            <a:off x="1012845" y="5437406"/>
            <a:ext cx="253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40E211-58C8-04F5-9769-42A3D93D06E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806236" y="5452421"/>
            <a:ext cx="281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C2C709-50BD-9364-3894-81166EB6F8A0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847981" y="3429000"/>
            <a:ext cx="698668" cy="175824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39032CF-1644-466D-61C4-3B283DC5894A}"/>
              </a:ext>
            </a:extLst>
          </p:cNvPr>
          <p:cNvSpPr txBox="1"/>
          <p:nvPr/>
        </p:nvSpPr>
        <p:spPr>
          <a:xfrm>
            <a:off x="1307592" y="4078224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SEND</a:t>
            </a:r>
            <a:r>
              <a:rPr lang="en-US" sz="3200" dirty="0"/>
              <a:t>: 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F8F8EC5-14DA-99A6-63C7-5B31599D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96" y="4049671"/>
            <a:ext cx="698667" cy="6809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289C337-3F08-F34F-C738-6CFDF01E4B83}"/>
              </a:ext>
            </a:extLst>
          </p:cNvPr>
          <p:cNvSpPr txBox="1"/>
          <p:nvPr/>
        </p:nvSpPr>
        <p:spPr>
          <a:xfrm>
            <a:off x="3401336" y="4145877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, 13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89EBCD-C865-7014-8E57-7DEE3A8640DA}"/>
              </a:ext>
            </a:extLst>
          </p:cNvPr>
          <p:cNvSpPr txBox="1"/>
          <p:nvPr/>
        </p:nvSpPr>
        <p:spPr>
          <a:xfrm>
            <a:off x="384048" y="356616"/>
            <a:ext cx="9055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General approach – with no privacy  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1F35D57-97CE-94F2-FCBE-6A7BD764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9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28"/>
    </mc:Choice>
    <mc:Fallback>
      <p:transition spd="slow" advTm="3012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E741C21-0A62-07E2-E822-85B9ED84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05" y="4983589"/>
            <a:ext cx="1325990" cy="132599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F39EA92-0883-7CDA-CBFC-67F72CACB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24124"/>
              </p:ext>
            </p:extLst>
          </p:nvPr>
        </p:nvGraphicFramePr>
        <p:xfrm>
          <a:off x="4334257" y="1874410"/>
          <a:ext cx="3300983" cy="23164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88904001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842172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02073287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551828009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54688092"/>
                    </a:ext>
                  </a:extLst>
                </a:gridCol>
              </a:tblGrid>
              <a:tr h="5760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radley Hand" pitchFamily="2" charset="77"/>
                        </a:rPr>
                        <a:t>Table of signals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143395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Bradley Hand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32918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599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99367"/>
                  </a:ext>
                </a:extLst>
              </a:tr>
            </a:tbl>
          </a:graphicData>
        </a:graphic>
      </p:graphicFrame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E571A88-D7C5-F779-CA94-66E1F7C9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57" y="2436928"/>
            <a:ext cx="589680" cy="58968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37FCA1-4FBE-D80F-386D-916122A46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301" y="3026608"/>
            <a:ext cx="591459" cy="59145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5CCDC7D-3D2B-24BE-481D-F57E7FBA3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407" y="3640172"/>
            <a:ext cx="516529" cy="51652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09B1FA2-EB0F-531A-8164-1814E95BB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33039"/>
            <a:ext cx="1695961" cy="169596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39E3350-2C93-256D-5E16-972C01DF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76" y="1874410"/>
            <a:ext cx="1579320" cy="15793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53FAFD-ED45-0BFD-D758-3673C9036150}"/>
              </a:ext>
            </a:extLst>
          </p:cNvPr>
          <p:cNvSpPr/>
          <p:nvPr/>
        </p:nvSpPr>
        <p:spPr>
          <a:xfrm>
            <a:off x="410936" y="5157217"/>
            <a:ext cx="601909" cy="545366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9215EC-D624-C8D7-7796-903933E6CB70}"/>
              </a:ext>
            </a:extLst>
          </p:cNvPr>
          <p:cNvSpPr/>
          <p:nvPr/>
        </p:nvSpPr>
        <p:spPr>
          <a:xfrm>
            <a:off x="1266399" y="5172231"/>
            <a:ext cx="539837" cy="545366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7DE187-9B22-4BEC-7F06-CEC195D6DA83}"/>
              </a:ext>
            </a:extLst>
          </p:cNvPr>
          <p:cNvSpPr/>
          <p:nvPr/>
        </p:nvSpPr>
        <p:spPr>
          <a:xfrm>
            <a:off x="2087892" y="5172231"/>
            <a:ext cx="601909" cy="545366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454D1E-3F73-A519-ABD2-817DFAE9BD6F}"/>
              </a:ext>
            </a:extLst>
          </p:cNvPr>
          <p:cNvCxnSpPr>
            <a:cxnSpLocks/>
          </p:cNvCxnSpPr>
          <p:nvPr/>
        </p:nvCxnSpPr>
        <p:spPr>
          <a:xfrm>
            <a:off x="1012845" y="5437406"/>
            <a:ext cx="253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40E211-58C8-04F5-9769-42A3D93D06E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806236" y="5444914"/>
            <a:ext cx="281656" cy="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C2C709-50BD-9364-3894-81166EB6F8A0}"/>
              </a:ext>
            </a:extLst>
          </p:cNvPr>
          <p:cNvCxnSpPr>
            <a:cxnSpLocks/>
          </p:cNvCxnSpPr>
          <p:nvPr/>
        </p:nvCxnSpPr>
        <p:spPr>
          <a:xfrm>
            <a:off x="2694678" y="5646584"/>
            <a:ext cx="2471682" cy="25129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39032CF-1644-466D-61C4-3B283DC5894A}"/>
              </a:ext>
            </a:extLst>
          </p:cNvPr>
          <p:cNvSpPr txBox="1"/>
          <p:nvPr/>
        </p:nvSpPr>
        <p:spPr>
          <a:xfrm>
            <a:off x="2005203" y="507558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radley Hand" pitchFamily="2" charset="77"/>
              </a:rPr>
              <a:t>SEND</a:t>
            </a:r>
            <a:r>
              <a:rPr lang="en-US" dirty="0">
                <a:latin typeface="Bradley Hand" pitchFamily="2" charset="77"/>
              </a:rPr>
              <a:t>: 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F8F8EC5-14DA-99A6-63C7-5B31599D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001" y="5322689"/>
            <a:ext cx="378924" cy="3789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289C337-3F08-F34F-C738-6CFDF01E4B83}"/>
              </a:ext>
            </a:extLst>
          </p:cNvPr>
          <p:cNvSpPr txBox="1"/>
          <p:nvPr/>
        </p:nvSpPr>
        <p:spPr>
          <a:xfrm>
            <a:off x="2298759" y="532837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3823B-DC55-4E1A-249B-F554E1C1C769}"/>
              </a:ext>
            </a:extLst>
          </p:cNvPr>
          <p:cNvSpPr txBox="1"/>
          <p:nvPr/>
        </p:nvSpPr>
        <p:spPr>
          <a:xfrm>
            <a:off x="3431468" y="5296979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READ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BAE7F-75C6-C75D-AB25-6DE2D44049F1}"/>
              </a:ext>
            </a:extLst>
          </p:cNvPr>
          <p:cNvSpPr txBox="1"/>
          <p:nvPr/>
        </p:nvSpPr>
        <p:spPr>
          <a:xfrm>
            <a:off x="384048" y="356616"/>
            <a:ext cx="9055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General approach – with no privacy 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A638EB2-6C59-B7A6-7C26-B5413AE7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9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1"/>
    </mc:Choice>
    <mc:Fallback>
      <p:transition spd="slow" advTm="491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E741C21-0A62-07E2-E822-85B9ED84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05" y="4983589"/>
            <a:ext cx="1325990" cy="132599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F39EA92-0883-7CDA-CBFC-67F72CACB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65425"/>
              </p:ext>
            </p:extLst>
          </p:nvPr>
        </p:nvGraphicFramePr>
        <p:xfrm>
          <a:off x="4334257" y="1874410"/>
          <a:ext cx="3300983" cy="23164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88904001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842172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02073287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551828009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54688092"/>
                    </a:ext>
                  </a:extLst>
                </a:gridCol>
              </a:tblGrid>
              <a:tr h="5760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radley Hand" pitchFamily="2" charset="77"/>
                        </a:rPr>
                        <a:t>Table of signals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143395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32918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599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99367"/>
                  </a:ext>
                </a:extLst>
              </a:tr>
            </a:tbl>
          </a:graphicData>
        </a:graphic>
      </p:graphicFrame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E571A88-D7C5-F779-CA94-66E1F7C9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57" y="2436928"/>
            <a:ext cx="589680" cy="58968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37FCA1-4FBE-D80F-386D-916122A46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301" y="3026608"/>
            <a:ext cx="591459" cy="59145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5CCDC7D-3D2B-24BE-481D-F57E7FBA3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407" y="3640172"/>
            <a:ext cx="516529" cy="51652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09B1FA2-EB0F-531A-8164-1814E95BB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33039"/>
            <a:ext cx="1695961" cy="169596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39E3350-2C93-256D-5E16-972C01DF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76" y="1874410"/>
            <a:ext cx="1579320" cy="15793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53FAFD-ED45-0BFD-D758-3673C9036150}"/>
              </a:ext>
            </a:extLst>
          </p:cNvPr>
          <p:cNvSpPr/>
          <p:nvPr/>
        </p:nvSpPr>
        <p:spPr>
          <a:xfrm>
            <a:off x="493670" y="5172231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  <a:alpha val="7232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9215EC-D624-C8D7-7796-903933E6CB70}"/>
              </a:ext>
            </a:extLst>
          </p:cNvPr>
          <p:cNvSpPr/>
          <p:nvPr/>
        </p:nvSpPr>
        <p:spPr>
          <a:xfrm>
            <a:off x="1287061" y="5187245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  <a:alpha val="7232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7DE187-9B22-4BEC-7F06-CEC195D6DA83}"/>
              </a:ext>
            </a:extLst>
          </p:cNvPr>
          <p:cNvSpPr/>
          <p:nvPr/>
        </p:nvSpPr>
        <p:spPr>
          <a:xfrm>
            <a:off x="2087892" y="5172231"/>
            <a:ext cx="601909" cy="545366"/>
          </a:xfrm>
          <a:prstGeom prst="rect">
            <a:avLst/>
          </a:prstGeom>
          <a:solidFill>
            <a:schemeClr val="accent6">
              <a:lumMod val="60000"/>
              <a:lumOff val="40000"/>
              <a:alpha val="7232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454D1E-3F73-A519-ABD2-817DFAE9BD6F}"/>
              </a:ext>
            </a:extLst>
          </p:cNvPr>
          <p:cNvCxnSpPr>
            <a:cxnSpLocks/>
          </p:cNvCxnSpPr>
          <p:nvPr/>
        </p:nvCxnSpPr>
        <p:spPr>
          <a:xfrm>
            <a:off x="1012845" y="5437406"/>
            <a:ext cx="253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40E211-58C8-04F5-9769-42A3D93D06E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806236" y="5452421"/>
            <a:ext cx="281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39032CF-1644-466D-61C4-3B283DC5894A}"/>
              </a:ext>
            </a:extLst>
          </p:cNvPr>
          <p:cNvSpPr txBox="1"/>
          <p:nvPr/>
        </p:nvSpPr>
        <p:spPr>
          <a:xfrm>
            <a:off x="1988736" y="506877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radley Hand" pitchFamily="2" charset="77"/>
              </a:rPr>
              <a:t>SEND</a:t>
            </a:r>
            <a:r>
              <a:rPr lang="en-US" dirty="0"/>
              <a:t>: 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F8F8EC5-14DA-99A6-63C7-5B31599D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32" y="5330196"/>
            <a:ext cx="378924" cy="3789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289C337-3F08-F34F-C738-6CFDF01E4B83}"/>
              </a:ext>
            </a:extLst>
          </p:cNvPr>
          <p:cNvSpPr txBox="1"/>
          <p:nvPr/>
        </p:nvSpPr>
        <p:spPr>
          <a:xfrm>
            <a:off x="2288693" y="53482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837A04-11A6-6456-824C-A1E6EF730DDB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984748" y="4190890"/>
            <a:ext cx="0" cy="73626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5522DD-D48C-2BF7-E9FD-9D9176DF451B}"/>
              </a:ext>
            </a:extLst>
          </p:cNvPr>
          <p:cNvSpPr txBox="1"/>
          <p:nvPr/>
        </p:nvSpPr>
        <p:spPr>
          <a:xfrm>
            <a:off x="6336792" y="4581144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PROCESS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6A0EC-8401-25EB-FAF0-CA9F577F7DA8}"/>
              </a:ext>
            </a:extLst>
          </p:cNvPr>
          <p:cNvSpPr txBox="1"/>
          <p:nvPr/>
        </p:nvSpPr>
        <p:spPr>
          <a:xfrm>
            <a:off x="384048" y="356616"/>
            <a:ext cx="9055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General approach – with no privacy 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ED15A50-696E-1D46-FDEE-18F69688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5"/>
    </mc:Choice>
    <mc:Fallback>
      <p:transition spd="slow" advTm="311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42A783-6AE5-64CB-CEC5-C173269DC9D8}"/>
              </a:ext>
            </a:extLst>
          </p:cNvPr>
          <p:cNvSpPr txBox="1"/>
          <p:nvPr/>
        </p:nvSpPr>
        <p:spPr>
          <a:xfrm>
            <a:off x="384048" y="356616"/>
            <a:ext cx="9055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General approach – with no privacy 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E741C21-0A62-07E2-E822-85B9ED84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05" y="4983589"/>
            <a:ext cx="1325990" cy="132599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F39EA92-0883-7CDA-CBFC-67F72CACB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14920"/>
              </p:ext>
            </p:extLst>
          </p:nvPr>
        </p:nvGraphicFramePr>
        <p:xfrm>
          <a:off x="4334257" y="1874410"/>
          <a:ext cx="3300983" cy="23164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88904001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842172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02073287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551828009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54688092"/>
                    </a:ext>
                  </a:extLst>
                </a:gridCol>
              </a:tblGrid>
              <a:tr h="5760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radley Hand" pitchFamily="2" charset="77"/>
                        </a:rPr>
                        <a:t>Table of signals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143395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3200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32918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320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599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320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99367"/>
                  </a:ext>
                </a:extLst>
              </a:tr>
            </a:tbl>
          </a:graphicData>
        </a:graphic>
      </p:graphicFrame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E571A88-D7C5-F779-CA94-66E1F7C9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57" y="2436928"/>
            <a:ext cx="589680" cy="58968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537FCA1-4FBE-D80F-386D-916122A46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301" y="3026608"/>
            <a:ext cx="591459" cy="59145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5CCDC7D-3D2B-24BE-481D-F57E7FBA3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407" y="3640172"/>
            <a:ext cx="516529" cy="51652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09B1FA2-EB0F-531A-8164-1814E95BB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33039"/>
            <a:ext cx="1695961" cy="169596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39E3350-2C93-256D-5E16-972C01DF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76" y="1874410"/>
            <a:ext cx="1579320" cy="15793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53FAFD-ED45-0BFD-D758-3673C9036150}"/>
              </a:ext>
            </a:extLst>
          </p:cNvPr>
          <p:cNvSpPr/>
          <p:nvPr/>
        </p:nvSpPr>
        <p:spPr>
          <a:xfrm>
            <a:off x="493670" y="5172231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9215EC-D624-C8D7-7796-903933E6CB70}"/>
              </a:ext>
            </a:extLst>
          </p:cNvPr>
          <p:cNvSpPr/>
          <p:nvPr/>
        </p:nvSpPr>
        <p:spPr>
          <a:xfrm>
            <a:off x="1287061" y="5187245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7DE187-9B22-4BEC-7F06-CEC195D6DA83}"/>
              </a:ext>
            </a:extLst>
          </p:cNvPr>
          <p:cNvSpPr/>
          <p:nvPr/>
        </p:nvSpPr>
        <p:spPr>
          <a:xfrm>
            <a:off x="2087892" y="5172231"/>
            <a:ext cx="601909" cy="545366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454D1E-3F73-A519-ABD2-817DFAE9BD6F}"/>
              </a:ext>
            </a:extLst>
          </p:cNvPr>
          <p:cNvCxnSpPr>
            <a:cxnSpLocks/>
          </p:cNvCxnSpPr>
          <p:nvPr/>
        </p:nvCxnSpPr>
        <p:spPr>
          <a:xfrm>
            <a:off x="1012845" y="5437406"/>
            <a:ext cx="253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40E211-58C8-04F5-9769-42A3D93D06E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806236" y="5452421"/>
            <a:ext cx="281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39032CF-1644-466D-61C4-3B283DC5894A}"/>
              </a:ext>
            </a:extLst>
          </p:cNvPr>
          <p:cNvSpPr txBox="1"/>
          <p:nvPr/>
        </p:nvSpPr>
        <p:spPr>
          <a:xfrm>
            <a:off x="2044232" y="5083089"/>
            <a:ext cx="94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radley Hand" pitchFamily="2" charset="77"/>
              </a:rPr>
              <a:t>SEND</a:t>
            </a:r>
            <a:r>
              <a:rPr lang="en-US" dirty="0">
                <a:latin typeface="Bradley Hand" pitchFamily="2" charset="77"/>
              </a:rPr>
              <a:t>: 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F8F8EC5-14DA-99A6-63C7-5B31599D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32" y="5330196"/>
            <a:ext cx="378924" cy="3789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289C337-3F08-F34F-C738-6CFDF01E4B83}"/>
              </a:ext>
            </a:extLst>
          </p:cNvPr>
          <p:cNvSpPr txBox="1"/>
          <p:nvPr/>
        </p:nvSpPr>
        <p:spPr>
          <a:xfrm>
            <a:off x="2289896" y="533325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13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86747C9-0862-D727-95C5-B0F01DCAE509}"/>
              </a:ext>
            </a:extLst>
          </p:cNvPr>
          <p:cNvCxnSpPr>
            <a:cxnSpLocks/>
          </p:cNvCxnSpPr>
          <p:nvPr/>
        </p:nvCxnSpPr>
        <p:spPr>
          <a:xfrm flipV="1">
            <a:off x="7851636" y="4003270"/>
            <a:ext cx="2627376" cy="196063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EA2570-DA4D-02DE-C4C8-B265190E7BB4}"/>
              </a:ext>
            </a:extLst>
          </p:cNvPr>
          <p:cNvCxnSpPr>
            <a:cxnSpLocks/>
          </p:cNvCxnSpPr>
          <p:nvPr/>
        </p:nvCxnSpPr>
        <p:spPr>
          <a:xfrm flipH="1">
            <a:off x="7488936" y="3640172"/>
            <a:ext cx="2784600" cy="200641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0E236DA-9B08-ADED-72A8-3E211C8AB372}"/>
              </a:ext>
            </a:extLst>
          </p:cNvPr>
          <p:cNvSpPr txBox="1"/>
          <p:nvPr/>
        </p:nvSpPr>
        <p:spPr>
          <a:xfrm>
            <a:off x="7664454" y="4006407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RETRIEVE</a:t>
            </a:r>
            <a:endParaRPr lang="en-US" dirty="0">
              <a:latin typeface="Bradley Hand" pitchFamily="2" charset="77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7F7D5EE-B393-B998-63C3-9FCE5DBB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155" y="5123285"/>
            <a:ext cx="589680" cy="5896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163E90-3912-06DE-007A-1C0B028893FA}"/>
              </a:ext>
            </a:extLst>
          </p:cNvPr>
          <p:cNvSpPr txBox="1"/>
          <p:nvPr/>
        </p:nvSpPr>
        <p:spPr>
          <a:xfrm>
            <a:off x="9512571" y="5248956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: (</a:t>
            </a:r>
            <a:r>
              <a:rPr lang="en-US" sz="2800" dirty="0">
                <a:latin typeface="Bradley Hand" pitchFamily="2" charset="77"/>
              </a:rPr>
              <a:t>2,6,9,13</a:t>
            </a:r>
            <a:r>
              <a:rPr lang="en-US" dirty="0">
                <a:latin typeface="Bradley Hand" pitchFamily="2" charset="77"/>
              </a:rPr>
              <a:t>)</a:t>
            </a:r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8A0B5D5A-A8DE-29F8-077B-B57407061E1B}"/>
              </a:ext>
            </a:extLst>
          </p:cNvPr>
          <p:cNvSpPr/>
          <p:nvPr/>
        </p:nvSpPr>
        <p:spPr>
          <a:xfrm>
            <a:off x="4101822" y="2332502"/>
            <a:ext cx="3800475" cy="769441"/>
          </a:xfrm>
          <a:prstGeom prst="frame">
            <a:avLst>
              <a:gd name="adj1" fmla="val 87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0F44A39E-1858-CF5A-C3B9-6911E522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0"/>
    </mc:Choice>
    <mc:Fallback>
      <p:transition spd="slow" advTm="1573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F42FC-27DF-E883-3EDE-B4A9DDB2C554}"/>
              </a:ext>
            </a:extLst>
          </p:cNvPr>
          <p:cNvSpPr txBox="1"/>
          <p:nvPr/>
        </p:nvSpPr>
        <p:spPr>
          <a:xfrm>
            <a:off x="400862" y="1406765"/>
            <a:ext cx="116637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radley Hand" pitchFamily="2" charset="77"/>
              </a:rPr>
              <a:t>For privacy </a:t>
            </a:r>
            <a:r>
              <a:rPr lang="en-US" sz="5400" dirty="0">
                <a:latin typeface="Bradley Hand" pitchFamily="2" charset="77"/>
                <a:sym typeface="Wingdings" pitchFamily="2" charset="2"/>
              </a:rPr>
              <a:t></a:t>
            </a:r>
          </a:p>
          <a:p>
            <a:endParaRPr lang="en-US" sz="5400" dirty="0">
              <a:latin typeface="Bradley Hand" pitchFamily="2" charset="77"/>
              <a:sym typeface="Wingdings" pitchFamily="2" charset="2"/>
            </a:endParaRPr>
          </a:p>
          <a:p>
            <a:r>
              <a:rPr lang="en-US" sz="5400" b="1" dirty="0">
                <a:latin typeface="Bradley Hand" pitchFamily="2" charset="77"/>
                <a:sym typeface="Wingdings" pitchFamily="2" charset="2"/>
              </a:rPr>
              <a:t> obliviously update an </a:t>
            </a:r>
            <a:r>
              <a:rPr lang="en-US" sz="5400" b="1" u="sng" dirty="0">
                <a:latin typeface="Bradley Hand" pitchFamily="2" charset="77"/>
                <a:sym typeface="Wingdings" pitchFamily="2" charset="2"/>
              </a:rPr>
              <a:t>encrypted table</a:t>
            </a:r>
            <a:endParaRPr lang="en-US" sz="5400" b="1" u="sng" dirty="0">
              <a:latin typeface="Bradley Hand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E395D-FACC-DED8-3944-7E298968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53"/>
    </mc:Choice>
    <mc:Fallback>
      <p:transition spd="slow" advTm="1435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31CAD9E-AEB1-BB08-D8BE-E6F27BD7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05" y="4983589"/>
            <a:ext cx="1325990" cy="1325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F18502B-E16A-0BF5-F955-399FA7E37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5009946"/>
                  </p:ext>
                </p:extLst>
              </p:nvPr>
            </p:nvGraphicFramePr>
            <p:xfrm>
              <a:off x="4334257" y="1874410"/>
              <a:ext cx="3300983" cy="231648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6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Bradley Hand" pitchFamily="2" charset="77"/>
                            </a:rPr>
                            <a:t>Table of signals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F18502B-E16A-0BF5-F955-399FA7E37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5009946"/>
                  </p:ext>
                </p:extLst>
              </p:nvPr>
            </p:nvGraphicFramePr>
            <p:xfrm>
              <a:off x="4334257" y="1874410"/>
              <a:ext cx="3300983" cy="231648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912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Bradley Hand" pitchFamily="2" charset="77"/>
                            </a:rPr>
                            <a:t>Table of signals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23" t="-113043" r="-305769" b="-2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23" t="-113043" r="-205769" b="-2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923" t="-113043" r="-105769" b="-2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23" t="-217778" r="-305769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23" t="-217778" r="-205769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923" t="-217778" r="-105769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340" t="-217778" r="-3774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23" t="-310870" r="-305769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23" t="-310870" r="-205769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923" t="-310870" r="-105769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340" t="-310870" r="-3774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E9AF4E5-1382-CA16-2AB3-D8E04131B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257" y="2436928"/>
            <a:ext cx="589680" cy="58968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4BD54E7-897C-358A-4CA1-30A6131B0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301" y="3026608"/>
            <a:ext cx="591459" cy="59145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098B3E-3ADA-48C4-59AB-2BFE767E2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407" y="3640172"/>
            <a:ext cx="516529" cy="516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8992DF-EDE6-5966-FDB5-E8E992E80309}"/>
              </a:ext>
            </a:extLst>
          </p:cNvPr>
          <p:cNvSpPr txBox="1"/>
          <p:nvPr/>
        </p:nvSpPr>
        <p:spPr>
          <a:xfrm>
            <a:off x="128588" y="893285"/>
            <a:ext cx="995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radley Hand" pitchFamily="2" charset="77"/>
              </a:rPr>
              <a:t>Signaling service maintains an encrypted table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A9C34F-133A-6CE5-1636-A3312150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1"/>
    </mc:Choice>
    <mc:Fallback>
      <p:transition spd="slow" advTm="645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31CAD9E-AEB1-BB08-D8BE-E6F27BD7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80" y="3912026"/>
            <a:ext cx="1325990" cy="1325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F18502B-E16A-0BF5-F955-399FA7E37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166195"/>
                  </p:ext>
                </p:extLst>
              </p:nvPr>
            </p:nvGraphicFramePr>
            <p:xfrm>
              <a:off x="1578482" y="1243013"/>
              <a:ext cx="3300983" cy="231648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6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Bradley Hand" pitchFamily="2" charset="77"/>
                            </a:rPr>
                            <a:t>Table of signals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F18502B-E16A-0BF5-F955-399FA7E37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166195"/>
                  </p:ext>
                </p:extLst>
              </p:nvPr>
            </p:nvGraphicFramePr>
            <p:xfrm>
              <a:off x="1578482" y="1243013"/>
              <a:ext cx="3300983" cy="231648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912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Bradley Hand" pitchFamily="2" charset="77"/>
                            </a:rPr>
                            <a:t>Table of signals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23" t="-113043" r="-305769" b="-2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23" t="-113043" r="-205769" b="-2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923" t="-113043" r="-105769" b="-2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340" t="-113043" r="-3774" b="-2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23" t="-213043" r="-305769" b="-1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23" t="-213043" r="-205769" b="-1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923" t="-213043" r="-105769" b="-1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340" t="-213043" r="-3774" b="-1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23" t="-313043" r="-305769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23" t="-313043" r="-205769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923" t="-313043" r="-105769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340" t="-313043" r="-3774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E9AF4E5-1382-CA16-2AB3-D8E04131B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908" y="1822571"/>
            <a:ext cx="589680" cy="58968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4BD54E7-897C-358A-4CA1-30A6131B0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952" y="2412251"/>
            <a:ext cx="591459" cy="59145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098B3E-3ADA-48C4-59AB-2BFE767E2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058" y="3025815"/>
            <a:ext cx="516529" cy="516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C99DBD-C4B5-6847-B9CB-1AE0397C15F0}"/>
              </a:ext>
            </a:extLst>
          </p:cNvPr>
          <p:cNvSpPr txBox="1"/>
          <p:nvPr/>
        </p:nvSpPr>
        <p:spPr>
          <a:xfrm>
            <a:off x="5414963" y="1243013"/>
            <a:ext cx="6672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radley Hand" pitchFamily="2" charset="77"/>
              </a:rPr>
              <a:t>Must update all the </a:t>
            </a:r>
          </a:p>
          <a:p>
            <a:r>
              <a:rPr lang="en-US" sz="5400" dirty="0">
                <a:latin typeface="Bradley Hand" pitchFamily="2" charset="77"/>
              </a:rPr>
              <a:t>ciphertexts, else some</a:t>
            </a:r>
          </a:p>
          <a:p>
            <a:r>
              <a:rPr lang="en-US" sz="5400" dirty="0">
                <a:latin typeface="Bradley Hand" pitchFamily="2" charset="77"/>
              </a:rPr>
              <a:t>information is leaked to the Server.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CC880-E5F3-5AAD-3F15-04C49983648A}"/>
              </a:ext>
            </a:extLst>
          </p:cNvPr>
          <p:cNvSpPr txBox="1"/>
          <p:nvPr/>
        </p:nvSpPr>
        <p:spPr>
          <a:xfrm>
            <a:off x="157400" y="91614"/>
            <a:ext cx="3922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Observation #1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24CC3-C02D-EC2A-BFE9-87BFD06D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84"/>
    </mc:Choice>
    <mc:Fallback>
      <p:transition spd="slow" advTm="3298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31CAD9E-AEB1-BB08-D8BE-E6F27BD7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34" y="4203601"/>
            <a:ext cx="1325990" cy="1325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F18502B-E16A-0BF5-F955-399FA7E37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7209352"/>
                  </p:ext>
                </p:extLst>
              </p:nvPr>
            </p:nvGraphicFramePr>
            <p:xfrm>
              <a:off x="2205420" y="1117172"/>
              <a:ext cx="3300983" cy="231648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6099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Bradley Hand" pitchFamily="2" charset="77"/>
                            </a:rPr>
                            <a:t>Table of signals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7F18502B-E16A-0BF5-F955-399FA7E37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7209352"/>
                  </p:ext>
                </p:extLst>
              </p:nvPr>
            </p:nvGraphicFramePr>
            <p:xfrm>
              <a:off x="2205420" y="1117172"/>
              <a:ext cx="3300983" cy="231648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912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Bradley Hand" pitchFamily="2" charset="77"/>
                            </a:rPr>
                            <a:t>Table of signals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23" t="-113043" r="-305769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23" t="-113043" r="-205769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923" t="-113043" r="-105769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340" t="-113043" r="-3774" b="-2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23" t="-213043" r="-305769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23" t="-213043" r="-205769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923" t="-213043" r="-105769" b="-1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340" t="-213043" r="-3774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923" t="-313043" r="-305769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23" t="-313043" r="-205769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923" t="-313043" r="-105769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4340" t="-313043" r="-3774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E9AF4E5-1382-CA16-2AB3-D8E04131B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20" y="1679690"/>
            <a:ext cx="589680" cy="58968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4BD54E7-897C-358A-4CA1-30A6131B0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464" y="2269370"/>
            <a:ext cx="591459" cy="59145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098B3E-3ADA-48C4-59AB-2BFE767E2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570" y="2882934"/>
            <a:ext cx="516529" cy="5165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0C350E-00DC-0907-A09E-45A227AA7E00}"/>
              </a:ext>
            </a:extLst>
          </p:cNvPr>
          <p:cNvCxnSpPr>
            <a:cxnSpLocks/>
          </p:cNvCxnSpPr>
          <p:nvPr/>
        </p:nvCxnSpPr>
        <p:spPr>
          <a:xfrm>
            <a:off x="2891219" y="3860482"/>
            <a:ext cx="26151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01EC2-8E91-F70D-6E32-8BDF332C9427}"/>
                  </a:ext>
                </a:extLst>
              </p:cNvPr>
              <p:cNvSpPr txBox="1"/>
              <p:nvPr/>
            </p:nvSpPr>
            <p:spPr>
              <a:xfrm>
                <a:off x="3967163" y="3489419"/>
                <a:ext cx="5405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360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01EC2-8E91-F70D-6E32-8BDF332C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163" y="3489419"/>
                <a:ext cx="540533" cy="646331"/>
              </a:xfrm>
              <a:prstGeom prst="rect">
                <a:avLst/>
              </a:prstGeom>
              <a:blipFill>
                <a:blip r:embed="rId7"/>
                <a:stretch>
                  <a:fillRect l="-2326" r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D1A41E-647B-3FCF-0691-553FE2E4EE35}"/>
                  </a:ext>
                </a:extLst>
              </p:cNvPr>
              <p:cNvSpPr txBox="1"/>
              <p:nvPr/>
            </p:nvSpPr>
            <p:spPr>
              <a:xfrm>
                <a:off x="5807012" y="1546095"/>
                <a:ext cx="6603090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400" dirty="0">
                    <a:latin typeface="Bradley Hand" pitchFamily="2" charset="77"/>
                  </a:rPr>
                  <a:t>: the number of signals </a:t>
                </a:r>
              </a:p>
              <a:p>
                <a:r>
                  <a:rPr lang="en-US" sz="4400" dirty="0">
                    <a:latin typeface="Bradley Hand" pitchFamily="2" charset="77"/>
                  </a:rPr>
                  <a:t>that a receiver can receive.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D1A41E-647B-3FCF-0691-553FE2E4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12" y="1546095"/>
                <a:ext cx="6603090" cy="1446550"/>
              </a:xfrm>
              <a:prstGeom prst="rect">
                <a:avLst/>
              </a:prstGeom>
              <a:blipFill>
                <a:blip r:embed="rId8"/>
                <a:stretch>
                  <a:fillRect l="-3839" t="-6957" r="-268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8F9529D-A764-C8BF-50BC-D961E5F9113F}"/>
              </a:ext>
            </a:extLst>
          </p:cNvPr>
          <p:cNvSpPr txBox="1"/>
          <p:nvPr/>
        </p:nvSpPr>
        <p:spPr>
          <a:xfrm>
            <a:off x="177971" y="178144"/>
            <a:ext cx="3977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Observation #2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C35650-E442-6A57-494F-955BE14A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42"/>
    </mc:Choice>
    <mc:Fallback>
      <p:transition spd="slow" advTm="2494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E2A3-06E4-7092-EFA1-5145D150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latin typeface="Bradley Hand" pitchFamily="2" charset="77"/>
              </a:rPr>
              <a:t>How do we accomplish oblivious updates?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D9B95-B1FF-ABE0-60BD-1FE9D53B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1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4"/>
    </mc:Choice>
    <mc:Fallback>
      <p:transition spd="slow" advTm="28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F808-3039-0CE2-7BD1-41D50C3B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dley Hand" pitchFamily="2" charset="77"/>
              </a:rPr>
              <a:t>Anonymous Messaging – the setting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D5D7BDF-0871-F93F-9669-3B242D28E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0" y="2581019"/>
            <a:ext cx="1695961" cy="169596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70ED2DE-CCCF-B22A-BE9F-D432DCB62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370" y="2432195"/>
            <a:ext cx="1993610" cy="19936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B30977-C701-8B29-DD0E-7275BEA3B2BA}"/>
              </a:ext>
            </a:extLst>
          </p:cNvPr>
          <p:cNvSpPr/>
          <p:nvPr/>
        </p:nvSpPr>
        <p:spPr>
          <a:xfrm>
            <a:off x="4829185" y="1367533"/>
            <a:ext cx="1552575" cy="1409044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66AD1D-2B5A-C9F4-7036-EE8FCB65E506}"/>
              </a:ext>
            </a:extLst>
          </p:cNvPr>
          <p:cNvSpPr/>
          <p:nvPr/>
        </p:nvSpPr>
        <p:spPr>
          <a:xfrm>
            <a:off x="4829185" y="3219199"/>
            <a:ext cx="1559750" cy="1695960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1431F8-D61C-402F-1885-32C42F71B746}"/>
              </a:ext>
            </a:extLst>
          </p:cNvPr>
          <p:cNvSpPr/>
          <p:nvPr/>
        </p:nvSpPr>
        <p:spPr>
          <a:xfrm>
            <a:off x="4829185" y="5175420"/>
            <a:ext cx="1552575" cy="1317455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245D23-2CC3-A381-1301-40256170379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5605473" y="2776577"/>
            <a:ext cx="3587" cy="4426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18DD5B-1A7E-CE63-AAC6-88E4AA648B05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5605473" y="4915159"/>
            <a:ext cx="3587" cy="2602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41244A-C06E-71C5-52A1-BCBFA69ED38B}"/>
                  </a:ext>
                </a:extLst>
              </p:cNvPr>
              <p:cNvSpPr txBox="1"/>
              <p:nvPr/>
            </p:nvSpPr>
            <p:spPr>
              <a:xfrm>
                <a:off x="5154766" y="1276612"/>
                <a:ext cx="1143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41244A-C06E-71C5-52A1-BCBFA69ED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66" y="1276612"/>
                <a:ext cx="1143000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3E26A3-2C5F-0A04-F678-77F484BC0702}"/>
                  </a:ext>
                </a:extLst>
              </p:cNvPr>
              <p:cNvSpPr txBox="1"/>
              <p:nvPr/>
            </p:nvSpPr>
            <p:spPr>
              <a:xfrm>
                <a:off x="5033972" y="3251930"/>
                <a:ext cx="1143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3E26A3-2C5F-0A04-F678-77F484BC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72" y="3251930"/>
                <a:ext cx="1143000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C134FE-98EA-11E5-EAA3-1B7CFD206512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1804981" y="3429000"/>
            <a:ext cx="3024204" cy="240514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C83F03-B8A5-CA4D-882D-759E64B2DEDD}"/>
                  </a:ext>
                </a:extLst>
              </p:cNvPr>
              <p:cNvSpPr txBox="1"/>
              <p:nvPr/>
            </p:nvSpPr>
            <p:spPr>
              <a:xfrm>
                <a:off x="24381" y="5815611"/>
                <a:ext cx="497174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>
                    <a:latin typeface="Bradley Hand" pitchFamily="2" charset="77"/>
                  </a:rPr>
                  <a:t>Broadcast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𝐵𝑜𝑏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𝐵𝑜𝑏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”)</m:t>
                      </m:r>
                    </m:oMath>
                  </m:oMathPara>
                </a14:m>
                <a:endParaRPr lang="en-US" sz="320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C83F03-B8A5-CA4D-882D-759E64B2D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" y="5815611"/>
                <a:ext cx="4971746" cy="1077218"/>
              </a:xfrm>
              <a:prstGeom prst="rect">
                <a:avLst/>
              </a:prstGeom>
              <a:blipFill>
                <a:blip r:embed="rId8"/>
                <a:stretch>
                  <a:fillRect l="-3053" t="-6977" r="-509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1994C1-95C1-3F43-622E-BCBACD069A94}"/>
                  </a:ext>
                </a:extLst>
              </p:cNvPr>
              <p:cNvSpPr txBox="1"/>
              <p:nvPr/>
            </p:nvSpPr>
            <p:spPr>
              <a:xfrm>
                <a:off x="5104648" y="5301033"/>
                <a:ext cx="1143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latin typeface="Bradley Hand" pitchFamily="2" charset="77"/>
                </a:endParaRPr>
              </a:p>
              <a:p>
                <a:r>
                  <a:rPr lang="en-US" sz="3200" b="0" dirty="0">
                    <a:latin typeface="Bradley Hand" pitchFamily="2" charset="77"/>
                  </a:rPr>
                  <a:t>        …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1994C1-95C1-3F43-622E-BCBACD069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48" y="5301033"/>
                <a:ext cx="1143000" cy="2062103"/>
              </a:xfrm>
              <a:prstGeom prst="rect">
                <a:avLst/>
              </a:prstGeom>
              <a:blipFill>
                <a:blip r:embed="rId9"/>
                <a:stretch>
                  <a:fillRect l="-13043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60C6A7-345F-BE97-B849-E8545D7E7636}"/>
              </a:ext>
            </a:extLst>
          </p:cNvPr>
          <p:cNvCxnSpPr>
            <a:cxnSpLocks/>
          </p:cNvCxnSpPr>
          <p:nvPr/>
        </p:nvCxnSpPr>
        <p:spPr>
          <a:xfrm flipV="1">
            <a:off x="7086600" y="3428999"/>
            <a:ext cx="3154680" cy="560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977C5E-B5F3-394C-D87C-51AE72D0C354}"/>
                  </a:ext>
                </a:extLst>
              </p:cNvPr>
              <p:cNvSpPr txBox="1"/>
              <p:nvPr/>
            </p:nvSpPr>
            <p:spPr>
              <a:xfrm>
                <a:off x="8035701" y="2891949"/>
                <a:ext cx="15703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Bradley Hand" pitchFamily="2" charset="77"/>
                  </a:rPr>
                  <a:t>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977C5E-B5F3-394C-D87C-51AE72D0C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701" y="2891949"/>
                <a:ext cx="1570302" cy="584775"/>
              </a:xfrm>
              <a:prstGeom prst="rect">
                <a:avLst/>
              </a:prstGeom>
              <a:blipFill>
                <a:blip r:embed="rId10"/>
                <a:stretch>
                  <a:fillRect l="-9600" t="-10638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3464D9-F3AA-2ABE-CCF1-7EE46234D859}"/>
                  </a:ext>
                </a:extLst>
              </p:cNvPr>
              <p:cNvSpPr txBox="1"/>
              <p:nvPr/>
            </p:nvSpPr>
            <p:spPr>
              <a:xfrm>
                <a:off x="9093945" y="4568868"/>
                <a:ext cx="311816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Bradley Hand" pitchFamily="2" charset="77"/>
                  </a:rPr>
                  <a:t>Read “Hi Bob” </a:t>
                </a:r>
              </a:p>
              <a:p>
                <a:r>
                  <a:rPr lang="en-US" sz="3200" dirty="0">
                    <a:latin typeface="Bradley Hand" pitchFamily="2" charset="77"/>
                  </a:rPr>
                  <a:t>after decrypting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3464D9-F3AA-2ABE-CCF1-7EE46234D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945" y="4568868"/>
                <a:ext cx="3118161" cy="1569660"/>
              </a:xfrm>
              <a:prstGeom prst="rect">
                <a:avLst/>
              </a:prstGeom>
              <a:blipFill>
                <a:blip r:embed="rId11"/>
                <a:stretch>
                  <a:fillRect l="-4878" t="-4800" r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4AE7BD7E-60B8-FCB1-23FD-95C508158373}"/>
              </a:ext>
            </a:extLst>
          </p:cNvPr>
          <p:cNvSpPr/>
          <p:nvPr/>
        </p:nvSpPr>
        <p:spPr>
          <a:xfrm>
            <a:off x="6504033" y="1301641"/>
            <a:ext cx="424266" cy="5294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052254AC-D718-BEF3-145F-BE85EDC48A20}"/>
              </a:ext>
            </a:extLst>
          </p:cNvPr>
          <p:cNvCxnSpPr>
            <a:cxnSpLocks/>
          </p:cNvCxnSpPr>
          <p:nvPr/>
        </p:nvCxnSpPr>
        <p:spPr>
          <a:xfrm flipV="1">
            <a:off x="957263" y="4260352"/>
            <a:ext cx="9193191" cy="953144"/>
          </a:xfrm>
          <a:prstGeom prst="bentConnector3">
            <a:avLst>
              <a:gd name="adj1" fmla="val 65697"/>
            </a:avLst>
          </a:prstGeom>
          <a:ln w="34925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ross 34">
            <a:extLst>
              <a:ext uri="{FF2B5EF4-FFF2-40B4-BE49-F238E27FC236}">
                <a16:creationId xmlns:a16="http://schemas.microsoft.com/office/drawing/2014/main" id="{F31DFA29-1755-F2BA-4D1B-3329A2F4D8E7}"/>
              </a:ext>
            </a:extLst>
          </p:cNvPr>
          <p:cNvSpPr/>
          <p:nvPr/>
        </p:nvSpPr>
        <p:spPr>
          <a:xfrm rot="2539138">
            <a:off x="5135337" y="4902660"/>
            <a:ext cx="748703" cy="745107"/>
          </a:xfrm>
          <a:prstGeom prst="plus">
            <a:avLst>
              <a:gd name="adj" fmla="val 389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02491D67-A8C9-2DED-733F-C55DEAD2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47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09"/>
    </mc:Choice>
    <mc:Fallback>
      <p:transition spd="slow" advTm="49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  <p:bldP spid="23" grpId="0"/>
      <p:bldP spid="24" grpId="0"/>
      <p:bldP spid="26" grpId="0" animBg="1"/>
      <p:bldP spid="35" grpId="0" animBg="1"/>
      <p:bldP spid="3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31CE-E370-A5F5-C7B1-5B98851E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40" y="998562"/>
            <a:ext cx="10515600" cy="741616"/>
          </a:xfrm>
        </p:spPr>
        <p:txBody>
          <a:bodyPr/>
          <a:lstStyle/>
          <a:p>
            <a:pPr algn="ctr"/>
            <a:r>
              <a:rPr lang="en-US" dirty="0">
                <a:latin typeface="Bradley Hand" pitchFamily="2" charset="77"/>
              </a:rPr>
              <a:t>Two solutions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23B44A-E770-5451-8445-8E9CF373C9E4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860028" y="1740178"/>
            <a:ext cx="2191512" cy="7416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2E0F18-E794-137E-72B5-1771A1A52E5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51540" y="1740178"/>
            <a:ext cx="2252472" cy="7416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871758-5D4B-8089-0A93-B6C587AF3F98}"/>
              </a:ext>
            </a:extLst>
          </p:cNvPr>
          <p:cNvSpPr txBox="1"/>
          <p:nvPr/>
        </p:nvSpPr>
        <p:spPr>
          <a:xfrm>
            <a:off x="2368945" y="2442096"/>
            <a:ext cx="2715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radley Hand" pitchFamily="2" charset="77"/>
              </a:rPr>
              <a:t>Two party </a:t>
            </a:r>
          </a:p>
          <a:p>
            <a:r>
              <a:rPr lang="en-US" sz="3600" dirty="0">
                <a:latin typeface="Bradley Hand" pitchFamily="2" charset="77"/>
              </a:rPr>
              <a:t>computation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BFC41-DB61-2019-564A-60BA31AFFA1B}"/>
              </a:ext>
            </a:extLst>
          </p:cNvPr>
          <p:cNvSpPr txBox="1"/>
          <p:nvPr/>
        </p:nvSpPr>
        <p:spPr>
          <a:xfrm>
            <a:off x="5634708" y="2533509"/>
            <a:ext cx="6686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radley Hand" pitchFamily="2" charset="77"/>
              </a:rPr>
              <a:t>Trusted Execution Environment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712D638-4C03-2248-092C-563070F6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710" y="4022662"/>
            <a:ext cx="741616" cy="74161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5BC1087-ABD9-6EB6-C37B-CE799756B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310" y="4022662"/>
            <a:ext cx="741616" cy="74161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F762FA-8A71-93FC-77DE-8E6C10F1344B}"/>
              </a:ext>
            </a:extLst>
          </p:cNvPr>
          <p:cNvCxnSpPr>
            <a:cxnSpLocks/>
          </p:cNvCxnSpPr>
          <p:nvPr/>
        </p:nvCxnSpPr>
        <p:spPr>
          <a:xfrm flipH="1">
            <a:off x="2381342" y="4155726"/>
            <a:ext cx="13455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96EA90-24E5-8D1C-73D6-2FBDE191AA64}"/>
              </a:ext>
            </a:extLst>
          </p:cNvPr>
          <p:cNvCxnSpPr>
            <a:cxnSpLocks/>
          </p:cNvCxnSpPr>
          <p:nvPr/>
        </p:nvCxnSpPr>
        <p:spPr>
          <a:xfrm>
            <a:off x="2448398" y="4470972"/>
            <a:ext cx="12784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E88EE1-941D-C945-898D-64591C360F0C}"/>
              </a:ext>
            </a:extLst>
          </p:cNvPr>
          <p:cNvCxnSpPr>
            <a:cxnSpLocks/>
          </p:cNvCxnSpPr>
          <p:nvPr/>
        </p:nvCxnSpPr>
        <p:spPr>
          <a:xfrm flipH="1">
            <a:off x="2414869" y="4799362"/>
            <a:ext cx="13455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ext, logo&#10;&#10;Description automatically generated">
            <a:extLst>
              <a:ext uri="{FF2B5EF4-FFF2-40B4-BE49-F238E27FC236}">
                <a16:creationId xmlns:a16="http://schemas.microsoft.com/office/drawing/2014/main" id="{95BF56EE-C687-2FCD-1D44-110F9823B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556" y="4364062"/>
            <a:ext cx="1308733" cy="741616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48D668D-4061-896C-8A79-BDB398267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000" y="3759208"/>
            <a:ext cx="1458944" cy="14589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8217959-98A4-B486-DD55-0E920EB47624}"/>
              </a:ext>
            </a:extLst>
          </p:cNvPr>
          <p:cNvSpPr txBox="1"/>
          <p:nvPr/>
        </p:nvSpPr>
        <p:spPr>
          <a:xfrm>
            <a:off x="767721" y="5117822"/>
            <a:ext cx="5283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(Two </a:t>
            </a:r>
            <a:r>
              <a:rPr lang="en-US" sz="3200" u="sng" dirty="0">
                <a:latin typeface="Bradley Hand" pitchFamily="2" charset="77"/>
              </a:rPr>
              <a:t>non-colluding</a:t>
            </a:r>
            <a:r>
              <a:rPr lang="en-US" sz="3200" dirty="0">
                <a:latin typeface="Bradley Hand" pitchFamily="2" charset="77"/>
              </a:rPr>
              <a:t> servers)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75D5F4A-0F6E-D487-C509-21126C96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20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ACD4196-BBC1-9BEF-5261-8E9537B5824C}"/>
              </a:ext>
            </a:extLst>
          </p:cNvPr>
          <p:cNvSpPr txBox="1">
            <a:spLocks/>
          </p:cNvSpPr>
          <p:nvPr/>
        </p:nvSpPr>
        <p:spPr>
          <a:xfrm>
            <a:off x="0" y="-214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Bradley Hand" pitchFamily="2" charset="77"/>
              </a:rPr>
              <a:t>How do we accomplish oblivious updates?</a:t>
            </a:r>
            <a:endParaRPr lang="en-US" dirty="0">
              <a:latin typeface="Bradley Hand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03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15"/>
    </mc:Choice>
    <mc:Fallback>
      <p:transition spd="slow" advTm="33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8632-6D6A-1249-CCF9-7482CA43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153744"/>
            <a:ext cx="10515600" cy="1325563"/>
          </a:xfrm>
        </p:spPr>
        <p:txBody>
          <a:bodyPr/>
          <a:lstStyle/>
          <a:p>
            <a:r>
              <a:rPr lang="en-US" dirty="0">
                <a:latin typeface="Bradley Hand" pitchFamily="2" charset="77"/>
              </a:rPr>
              <a:t>Solution based on 2-party computation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8F5C424-FA3E-2C7A-0AE3-813E90D5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407" y="5476558"/>
            <a:ext cx="741616" cy="74161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90FB7B4-314F-1A79-6C7D-07FD66F8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014" y="5476558"/>
            <a:ext cx="741616" cy="741616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F3F4A2FB-D7FE-4CF9-9C3F-65C2B10CB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82394"/>
              </p:ext>
            </p:extLst>
          </p:nvPr>
        </p:nvGraphicFramePr>
        <p:xfrm>
          <a:off x="4356301" y="1874410"/>
          <a:ext cx="3300983" cy="23164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88904001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842172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02073287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551828009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54688092"/>
                    </a:ext>
                  </a:extLst>
                </a:gridCol>
              </a:tblGrid>
              <a:tr h="5760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radley Hand" pitchFamily="2" charset="77"/>
                        </a:rPr>
                        <a:t>Table of signals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143395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32918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599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99367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D7C1088-B7B9-C8D4-DECA-68908B17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57" y="2436928"/>
            <a:ext cx="589680" cy="58968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ED14DA-0B10-7E88-70F5-2D30B3AD5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301" y="3026608"/>
            <a:ext cx="591459" cy="59145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2AE2C38-50E4-1A40-0AE1-F974741C6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407" y="3640172"/>
            <a:ext cx="516529" cy="51652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371D8B-3809-BA25-D012-1A48A9EF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18"/>
    </mc:Choice>
    <mc:Fallback>
      <p:transition spd="slow" advTm="1611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8F5C424-FA3E-2C7A-0AE3-813E90D5D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382" y="4364134"/>
            <a:ext cx="741616" cy="74161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90FB7B4-314F-1A79-6C7D-07FD66F8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495" y="4363973"/>
            <a:ext cx="741616" cy="741616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F3F4A2FB-D7FE-4CF9-9C3F-65C2B10CB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11869"/>
              </p:ext>
            </p:extLst>
          </p:nvPr>
        </p:nvGraphicFramePr>
        <p:xfrm>
          <a:off x="2655517" y="1874410"/>
          <a:ext cx="3300983" cy="23164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88904001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842172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02073287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551828009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54688092"/>
                    </a:ext>
                  </a:extLst>
                </a:gridCol>
              </a:tblGrid>
              <a:tr h="5760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radley Hand" pitchFamily="2" charset="77"/>
                        </a:rPr>
                        <a:t>Table of signals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143395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32918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599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99367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D7C1088-B7B9-C8D4-DECA-68908B170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3" y="2436928"/>
            <a:ext cx="589680" cy="58968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ED14DA-0B10-7E88-70F5-2D30B3AD5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517" y="3026608"/>
            <a:ext cx="591459" cy="59145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2AE2C38-50E4-1A40-0AE1-F974741C6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623" y="3640172"/>
            <a:ext cx="516529" cy="516529"/>
          </a:xfrm>
          <a:prstGeom prst="rect">
            <a:avLst/>
          </a:prstGeom>
        </p:spPr>
      </p:pic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793E32AA-254B-675E-9601-937C80BE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85673"/>
              </p:ext>
            </p:extLst>
          </p:nvPr>
        </p:nvGraphicFramePr>
        <p:xfrm>
          <a:off x="7238058" y="1874410"/>
          <a:ext cx="3300983" cy="23164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889040018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68421729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02073287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551828009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54688092"/>
                    </a:ext>
                  </a:extLst>
                </a:gridCol>
              </a:tblGrid>
              <a:tr h="5760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Bradley Hand" pitchFamily="2" charset="77"/>
                        </a:rPr>
                        <a:t>Table of signals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143395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32918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599"/>
                  </a:ext>
                </a:extLst>
              </a:tr>
              <a:tr h="576099">
                <a:tc>
                  <a:txBody>
                    <a:bodyPr/>
                    <a:lstStyle/>
                    <a:p>
                      <a:endParaRPr lang="en-US" sz="2800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99367"/>
                  </a:ext>
                </a:extLst>
              </a:tr>
            </a:tbl>
          </a:graphicData>
        </a:graphic>
      </p:graphicFrame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498EE1C-1980-C099-70FB-A7090A546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014" y="2414823"/>
            <a:ext cx="589680" cy="58968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654742A-EAE1-6533-5EFC-769EA8D01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058" y="3004503"/>
            <a:ext cx="591459" cy="59145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759E90A-A024-531B-E69D-AF9E242C9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164" y="3618067"/>
            <a:ext cx="516529" cy="5165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B15CB6-4200-ABBF-82C7-EC076201646B}"/>
              </a:ext>
            </a:extLst>
          </p:cNvPr>
          <p:cNvSpPr txBox="1"/>
          <p:nvPr/>
        </p:nvSpPr>
        <p:spPr>
          <a:xfrm>
            <a:off x="840757" y="5517085"/>
            <a:ext cx="11000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radley Hand" pitchFamily="2" charset="77"/>
              </a:rPr>
              <a:t>XOR of each index in the two tables returns the signal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F50AB6-E3D8-1DE3-E468-512F9A5F9C81}"/>
              </a:ext>
            </a:extLst>
          </p:cNvPr>
          <p:cNvSpPr txBox="1">
            <a:spLocks/>
          </p:cNvSpPr>
          <p:nvPr/>
        </p:nvSpPr>
        <p:spPr>
          <a:xfrm>
            <a:off x="435864" y="1537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Bradley Hand" pitchFamily="2" charset="77"/>
              </a:rPr>
              <a:t>Solution based on 2-party computation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095180B-84F3-7955-8E9B-CBADE30E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15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69"/>
    </mc:Choice>
    <mc:Fallback>
      <p:transition spd="slow" advTm="11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9CA8ED7-D472-8BC9-97A1-F036A78FA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" y="429172"/>
            <a:ext cx="1695961" cy="1695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2EA6C8-0E9E-5939-B708-6B0431FA1BD9}"/>
              </a:ext>
            </a:extLst>
          </p:cNvPr>
          <p:cNvSpPr txBox="1"/>
          <p:nvPr/>
        </p:nvSpPr>
        <p:spPr>
          <a:xfrm>
            <a:off x="1659490" y="1256707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SEND: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E9D85B6-E72C-C1BA-08F8-4ED5A2AFA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021" y="1219388"/>
            <a:ext cx="905403" cy="905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39C3F-46EA-6920-28A8-74141DFE9C6A}"/>
              </a:ext>
            </a:extLst>
          </p:cNvPr>
          <p:cNvSpPr txBox="1"/>
          <p:nvPr/>
        </p:nvSpPr>
        <p:spPr>
          <a:xfrm>
            <a:off x="840279" y="4751167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13</a:t>
            </a:r>
            <a:endParaRPr lang="en-US" dirty="0">
              <a:latin typeface="Bradley Hand" pitchFamily="2" charset="77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755E3-A72B-D926-2A6C-A802A0CEC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52" y="2976298"/>
            <a:ext cx="1240102" cy="1240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152CE9-438D-2FE7-C14D-902991C89675}"/>
              </a:ext>
            </a:extLst>
          </p:cNvPr>
          <p:cNvSpPr txBox="1"/>
          <p:nvPr/>
        </p:nvSpPr>
        <p:spPr>
          <a:xfrm>
            <a:off x="3809447" y="1277152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13</a:t>
            </a:r>
            <a:endParaRPr lang="en-US" dirty="0">
              <a:latin typeface="Bradley Hand" pitchFamily="2" charset="77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9F5C0A4-612B-CD88-47C8-6EB3FF2459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63"/>
          <a:stretch/>
        </p:blipFill>
        <p:spPr>
          <a:xfrm>
            <a:off x="3375963" y="2948914"/>
            <a:ext cx="611835" cy="1240102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5173F876-7F2F-2903-FF90-73BB6FDF6C8C}"/>
              </a:ext>
            </a:extLst>
          </p:cNvPr>
          <p:cNvSpPr/>
          <p:nvPr/>
        </p:nvSpPr>
        <p:spPr>
          <a:xfrm>
            <a:off x="2430695" y="3429000"/>
            <a:ext cx="718904" cy="46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694DE9-6E59-DC94-3335-B829631D346D}"/>
                  </a:ext>
                </a:extLst>
              </p:cNvPr>
              <p:cNvSpPr txBox="1"/>
              <p:nvPr/>
            </p:nvSpPr>
            <p:spPr>
              <a:xfrm>
                <a:off x="4278328" y="3291966"/>
                <a:ext cx="577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60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694DE9-6E59-DC94-3335-B829631D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28" y="3291966"/>
                <a:ext cx="577081" cy="553998"/>
              </a:xfrm>
              <a:prstGeom prst="rect">
                <a:avLst/>
              </a:prstGeom>
              <a:blipFill>
                <a:blip r:embed="rId5"/>
                <a:stretch>
                  <a:fillRect l="-21277" t="-4545" r="-2127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18244EB-B58C-010E-E514-9252F4FF39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63"/>
          <a:stretch/>
        </p:blipFill>
        <p:spPr>
          <a:xfrm>
            <a:off x="5133115" y="2948914"/>
            <a:ext cx="611835" cy="1240102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5E0360A6-7461-60E4-059C-4A0289C6182D}"/>
              </a:ext>
            </a:extLst>
          </p:cNvPr>
          <p:cNvSpPr/>
          <p:nvPr/>
        </p:nvSpPr>
        <p:spPr>
          <a:xfrm>
            <a:off x="2430695" y="4810720"/>
            <a:ext cx="718904" cy="46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752E12-E516-182E-CF39-22B7501B7C0A}"/>
              </a:ext>
            </a:extLst>
          </p:cNvPr>
          <p:cNvSpPr txBox="1"/>
          <p:nvPr/>
        </p:nvSpPr>
        <p:spPr>
          <a:xfrm>
            <a:off x="3618573" y="4691612"/>
            <a:ext cx="614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11</a:t>
            </a:r>
            <a:endParaRPr lang="en-US" dirty="0"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15B469-F308-28DA-5986-8B2EB18082F4}"/>
                  </a:ext>
                </a:extLst>
              </p:cNvPr>
              <p:cNvSpPr txBox="1"/>
              <p:nvPr/>
            </p:nvSpPr>
            <p:spPr>
              <a:xfrm>
                <a:off x="4278328" y="4691612"/>
                <a:ext cx="577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60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15B469-F308-28DA-5986-8B2EB1808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28" y="4691612"/>
                <a:ext cx="577081" cy="553998"/>
              </a:xfrm>
              <a:prstGeom prst="rect">
                <a:avLst/>
              </a:prstGeom>
              <a:blipFill>
                <a:blip r:embed="rId6"/>
                <a:stretch>
                  <a:fillRect l="-21277" t="-4444" r="-2127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AD9F8AA-962C-C586-4E08-544547F6B7D8}"/>
              </a:ext>
            </a:extLst>
          </p:cNvPr>
          <p:cNvSpPr txBox="1"/>
          <p:nvPr/>
        </p:nvSpPr>
        <p:spPr>
          <a:xfrm>
            <a:off x="4939687" y="4691612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6</a:t>
            </a:r>
            <a:endParaRPr lang="en-US" dirty="0"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D09EF8-B4C2-FC0B-0CA4-7FCC77C52C3F}"/>
                  </a:ext>
                </a:extLst>
              </p:cNvPr>
              <p:cNvSpPr txBox="1"/>
              <p:nvPr/>
            </p:nvSpPr>
            <p:spPr>
              <a:xfrm>
                <a:off x="6925733" y="993309"/>
                <a:ext cx="3668055" cy="274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Bradley Hand" pitchFamily="2" charset="77"/>
                  </a:rPr>
                  <a:t>Signal:</a:t>
                </a:r>
              </a:p>
              <a:p>
                <a:endParaRPr lang="en-US" sz="280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11,  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latin typeface="Bradley Hand" pitchFamily="2" charset="77"/>
                </a:endParaRPr>
              </a:p>
              <a:p>
                <a:endParaRPr lang="en-US" sz="2800" b="0" i="1" dirty="0">
                  <a:latin typeface="Bradley Hand" pitchFamily="2" charset="77"/>
                </a:endParaRPr>
              </a:p>
              <a:p>
                <a:endParaRPr lang="en-US" sz="2800" i="1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)</m:t>
                      </m:r>
                    </m:oMath>
                  </m:oMathPara>
                </a14:m>
                <a:endParaRPr lang="en-US" sz="280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D09EF8-B4C2-FC0B-0CA4-7FCC77C5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733" y="993309"/>
                <a:ext cx="3668055" cy="2744085"/>
              </a:xfrm>
              <a:prstGeom prst="rect">
                <a:avLst/>
              </a:prstGeom>
              <a:blipFill>
                <a:blip r:embed="rId7"/>
                <a:stretch>
                  <a:fillRect l="-3448" t="-2765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BBEA5C5-F08F-189F-3B83-B23969AC22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63"/>
          <a:stretch/>
        </p:blipFill>
        <p:spPr>
          <a:xfrm>
            <a:off x="9732812" y="1841482"/>
            <a:ext cx="243209" cy="49295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CD5B6F8-0FA9-04A6-8607-FCA5AD07C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63"/>
          <a:stretch/>
        </p:blipFill>
        <p:spPr>
          <a:xfrm>
            <a:off x="9783198" y="3147059"/>
            <a:ext cx="243209" cy="4929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978274D-1FD0-3B66-2501-C4AC81340C0A}"/>
              </a:ext>
            </a:extLst>
          </p:cNvPr>
          <p:cNvSpPr/>
          <p:nvPr/>
        </p:nvSpPr>
        <p:spPr>
          <a:xfrm>
            <a:off x="6739127" y="859535"/>
            <a:ext cx="4376548" cy="29995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Bradley Hand" pitchFamily="2" charset="77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9735F506-46D2-6DDA-8D02-1B2E84058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245" y="4407408"/>
            <a:ext cx="1055882" cy="10558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AB33A6-C968-F292-8B44-3859622450BC}"/>
              </a:ext>
            </a:extLst>
          </p:cNvPr>
          <p:cNvSpPr/>
          <p:nvPr/>
        </p:nvSpPr>
        <p:spPr>
          <a:xfrm>
            <a:off x="9182630" y="5718274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DFD5FF-CACE-531C-3207-EF461E5B6B36}"/>
              </a:ext>
            </a:extLst>
          </p:cNvPr>
          <p:cNvSpPr/>
          <p:nvPr/>
        </p:nvSpPr>
        <p:spPr>
          <a:xfrm>
            <a:off x="9976021" y="5733288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3F436F-A131-3978-C375-3D999E4C72D7}"/>
              </a:ext>
            </a:extLst>
          </p:cNvPr>
          <p:cNvSpPr/>
          <p:nvPr/>
        </p:nvSpPr>
        <p:spPr>
          <a:xfrm>
            <a:off x="10776852" y="5733288"/>
            <a:ext cx="519175" cy="5303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2A010F-084B-4A79-1346-BCAB5C5DADE1}"/>
              </a:ext>
            </a:extLst>
          </p:cNvPr>
          <p:cNvCxnSpPr>
            <a:cxnSpLocks/>
          </p:cNvCxnSpPr>
          <p:nvPr/>
        </p:nvCxnSpPr>
        <p:spPr>
          <a:xfrm>
            <a:off x="9701805" y="5983449"/>
            <a:ext cx="253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D3F1CF-EEBD-1FC8-4BC4-0050AF91A8A7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0495196" y="5998464"/>
            <a:ext cx="281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21DE28-62AE-B3C6-00A4-8C1FF62F4E46}"/>
              </a:ext>
            </a:extLst>
          </p:cNvPr>
          <p:cNvCxnSpPr>
            <a:cxnSpLocks/>
          </p:cNvCxnSpPr>
          <p:nvPr/>
        </p:nvCxnSpPr>
        <p:spPr>
          <a:xfrm>
            <a:off x="8500259" y="5084289"/>
            <a:ext cx="1347829" cy="511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4529D3-258A-7E7A-FAFB-43E8AC2DF965}"/>
                  </a:ext>
                </a:extLst>
              </p:cNvPr>
              <p:cNvSpPr txBox="1"/>
              <p:nvPr/>
            </p:nvSpPr>
            <p:spPr>
              <a:xfrm>
                <a:off x="9134856" y="5065776"/>
                <a:ext cx="2663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Bradley Hand" pitchFamily="2" charset="77"/>
                  </a:rPr>
                  <a:t>(SEND,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Bradley Hand" pitchFamily="2" charset="7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Bradley Hand" pitchFamily="2" charset="77"/>
                  </a:rPr>
                  <a:t> 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4529D3-258A-7E7A-FAFB-43E8AC2DF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56" y="5065776"/>
                <a:ext cx="2663165" cy="523220"/>
              </a:xfrm>
              <a:prstGeom prst="rect">
                <a:avLst/>
              </a:prstGeom>
              <a:blipFill>
                <a:blip r:embed="rId8"/>
                <a:stretch>
                  <a:fillRect l="-4762" t="-930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0E862D0-4347-64E6-2E62-CC3DABFA82B9}"/>
              </a:ext>
            </a:extLst>
          </p:cNvPr>
          <p:cNvSpPr txBox="1"/>
          <p:nvPr/>
        </p:nvSpPr>
        <p:spPr>
          <a:xfrm>
            <a:off x="2766449" y="90094"/>
            <a:ext cx="4628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Sending a signal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C640056D-9E05-4405-EA50-251B55FB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98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31"/>
    </mc:Choice>
    <mc:Fallback>
      <p:transition spd="slow" advTm="23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14" grpId="0" animBg="1"/>
      <p:bldP spid="16" grpId="0"/>
      <p:bldP spid="18" grpId="0"/>
      <p:bldP spid="20" grpId="0"/>
      <p:bldP spid="21" grpId="0"/>
      <p:bldP spid="24" grpId="0" animBg="1"/>
      <p:bldP spid="26" grpId="0" animBg="1"/>
      <p:bldP spid="27" grpId="0" animBg="1"/>
      <p:bldP spid="28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DAABA95-9031-9DA6-DC98-F1EC32935255}"/>
              </a:ext>
            </a:extLst>
          </p:cNvPr>
          <p:cNvCxnSpPr>
            <a:cxnSpLocks/>
          </p:cNvCxnSpPr>
          <p:nvPr/>
        </p:nvCxnSpPr>
        <p:spPr>
          <a:xfrm flipH="1">
            <a:off x="3602736" y="5656585"/>
            <a:ext cx="5458968" cy="24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EFFEFCA-62EF-1D94-041C-959A40188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05" y="3191256"/>
            <a:ext cx="741616" cy="7416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4CDBAE75-D28F-C22A-97AB-C60EA1E09F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818808"/>
                  </p:ext>
                </p:extLst>
              </p:nvPr>
            </p:nvGraphicFramePr>
            <p:xfrm>
              <a:off x="471117" y="443543"/>
              <a:ext cx="3300983" cy="2304396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6099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</m:oMath>
                          </a14:m>
                          <a:r>
                            <a:rPr lang="en-US" sz="2800" dirty="0">
                              <a:latin typeface="Bradley Hand" pitchFamily="2" charset="77"/>
                            </a:rPr>
                            <a:t>Table of signals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8">
                <a:extLst>
                  <a:ext uri="{FF2B5EF4-FFF2-40B4-BE49-F238E27FC236}">
                    <a16:creationId xmlns:a16="http://schemas.microsoft.com/office/drawing/2014/main" id="{4CDBAE75-D28F-C22A-97AB-C60EA1E09F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3818808"/>
                  </p:ext>
                </p:extLst>
              </p:nvPr>
            </p:nvGraphicFramePr>
            <p:xfrm>
              <a:off x="471117" y="443543"/>
              <a:ext cx="3300983" cy="2304396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6099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3" t="-8696" r="-766" b="-3195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78C902D-E4FA-4821-F161-B58048329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3" y="1006061"/>
            <a:ext cx="589680" cy="58968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04622D7-DACF-33E8-4BF1-F05E1A8C8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17" y="1595741"/>
            <a:ext cx="591459" cy="59145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E18A990-5C90-F1F8-668C-2B958473B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23" y="2209305"/>
            <a:ext cx="516529" cy="51652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09EEFE8-7A0B-006C-7BA2-85620CCA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015" y="3137759"/>
            <a:ext cx="741616" cy="7416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8">
                <a:extLst>
                  <a:ext uri="{FF2B5EF4-FFF2-40B4-BE49-F238E27FC236}">
                    <a16:creationId xmlns:a16="http://schemas.microsoft.com/office/drawing/2014/main" id="{04827941-1E37-69D0-1BB8-600F13F0A4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776895"/>
                  </p:ext>
                </p:extLst>
              </p:nvPr>
            </p:nvGraphicFramePr>
            <p:xfrm>
              <a:off x="8643524" y="421438"/>
              <a:ext cx="3300983" cy="2304396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6099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US" sz="2800" dirty="0">
                              <a:latin typeface="Bradley Hand" pitchFamily="2" charset="77"/>
                            </a:rPr>
                            <a:t>Table of signals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8">
                <a:extLst>
                  <a:ext uri="{FF2B5EF4-FFF2-40B4-BE49-F238E27FC236}">
                    <a16:creationId xmlns:a16="http://schemas.microsoft.com/office/drawing/2014/main" id="{04827941-1E37-69D0-1BB8-600F13F0A4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776895"/>
                  </p:ext>
                </p:extLst>
              </p:nvPr>
            </p:nvGraphicFramePr>
            <p:xfrm>
              <a:off x="8643524" y="421438"/>
              <a:ext cx="3300983" cy="2304396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{5C22544A-7EE6-4342-B048-85BDC9FD1C3A}</a:tableStyleId>
                  </a:tblPr>
                  <a:tblGrid>
                    <a:gridCol w="658368">
                      <a:extLst>
                        <a:ext uri="{9D8B030D-6E8A-4147-A177-3AD203B41FA5}">
                          <a16:colId xmlns:a16="http://schemas.microsoft.com/office/drawing/2014/main" val="889040018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3684217295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1020732879"/>
                        </a:ext>
                      </a:extLst>
                    </a:gridCol>
                    <a:gridCol w="658368">
                      <a:extLst>
                        <a:ext uri="{9D8B030D-6E8A-4147-A177-3AD203B41FA5}">
                          <a16:colId xmlns:a16="http://schemas.microsoft.com/office/drawing/2014/main" val="551828009"/>
                        </a:ext>
                      </a:extLst>
                    </a:gridCol>
                    <a:gridCol w="667511">
                      <a:extLst>
                        <a:ext uri="{9D8B030D-6E8A-4147-A177-3AD203B41FA5}">
                          <a16:colId xmlns:a16="http://schemas.microsoft.com/office/drawing/2014/main" val="54688092"/>
                        </a:ext>
                      </a:extLst>
                    </a:gridCol>
                  </a:tblGrid>
                  <a:tr h="576099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3" t="-8696" r="-766" b="-3173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143395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832918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48599"/>
                      </a:ext>
                    </a:extLst>
                  </a:tr>
                  <a:tr h="576099">
                    <a:tc>
                      <a:txBody>
                        <a:bodyPr/>
                        <a:lstStyle/>
                        <a:p>
                          <a:endParaRPr lang="en-US" sz="2800">
                            <a:latin typeface="Bradley Hand" pitchFamily="2" charset="77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Bradley Hand" pitchFamily="2" charset="77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2993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A366EEE-B05A-7B5B-A76D-65BC049BB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480" y="983956"/>
            <a:ext cx="589680" cy="589680"/>
          </a:xfrm>
          <a:prstGeom prst="rect">
            <a:avLst/>
          </a:prstGeom>
        </p:spPr>
      </p:pic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B8F75A7-8423-811A-3914-BCB956EDF4EA}"/>
              </a:ext>
            </a:extLst>
          </p:cNvPr>
          <p:cNvCxnSpPr/>
          <p:nvPr/>
        </p:nvCxnSpPr>
        <p:spPr>
          <a:xfrm>
            <a:off x="3255264" y="3799808"/>
            <a:ext cx="55321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32AB914-C073-BC64-D7E2-8818E7AE31FE}"/>
              </a:ext>
            </a:extLst>
          </p:cNvPr>
          <p:cNvSpPr/>
          <p:nvPr/>
        </p:nvSpPr>
        <p:spPr>
          <a:xfrm>
            <a:off x="5014106" y="2725834"/>
            <a:ext cx="2369831" cy="176139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F0EBC29-155D-B013-C8FA-62AAEBA80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524" y="1573636"/>
            <a:ext cx="591459" cy="59145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386E2DE-F815-9569-EAAD-A184EB650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630" y="2187200"/>
            <a:ext cx="516529" cy="516529"/>
          </a:xfrm>
          <a:prstGeom prst="rect">
            <a:avLst/>
          </a:prstGeom>
        </p:spPr>
      </p:pic>
      <p:sp>
        <p:nvSpPr>
          <p:cNvPr id="14" name="Delay 13">
            <a:extLst>
              <a:ext uri="{FF2B5EF4-FFF2-40B4-BE49-F238E27FC236}">
                <a16:creationId xmlns:a16="http://schemas.microsoft.com/office/drawing/2014/main" id="{CEFA0CD9-BEF8-8DA3-AD18-17B3F5061B59}"/>
              </a:ext>
            </a:extLst>
          </p:cNvPr>
          <p:cNvSpPr/>
          <p:nvPr/>
        </p:nvSpPr>
        <p:spPr>
          <a:xfrm>
            <a:off x="6089294" y="3529636"/>
            <a:ext cx="219456" cy="228600"/>
          </a:xfrm>
          <a:prstGeom prst="flowChartDelay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15" name="Delay 14">
            <a:extLst>
              <a:ext uri="{FF2B5EF4-FFF2-40B4-BE49-F238E27FC236}">
                <a16:creationId xmlns:a16="http://schemas.microsoft.com/office/drawing/2014/main" id="{7D74EA2F-8640-2EAB-6FA2-701CF26A8FD6}"/>
              </a:ext>
            </a:extLst>
          </p:cNvPr>
          <p:cNvSpPr/>
          <p:nvPr/>
        </p:nvSpPr>
        <p:spPr>
          <a:xfrm>
            <a:off x="6089294" y="3965447"/>
            <a:ext cx="219456" cy="228600"/>
          </a:xfrm>
          <a:prstGeom prst="flowChartDelay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16" name="Or 15">
            <a:extLst>
              <a:ext uri="{FF2B5EF4-FFF2-40B4-BE49-F238E27FC236}">
                <a16:creationId xmlns:a16="http://schemas.microsoft.com/office/drawing/2014/main" id="{A9232C81-1FA8-6313-209D-32AF59F94890}"/>
              </a:ext>
            </a:extLst>
          </p:cNvPr>
          <p:cNvSpPr/>
          <p:nvPr/>
        </p:nvSpPr>
        <p:spPr>
          <a:xfrm>
            <a:off x="6574536" y="3758236"/>
            <a:ext cx="219455" cy="207211"/>
          </a:xfrm>
          <a:prstGeom prst="flowChar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678C70B0-B738-710E-6A4C-327B209A3A93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>
            <a:off x="6308750" y="3643936"/>
            <a:ext cx="375514" cy="1143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3C87BEF0-7B60-173A-FFFF-4E4E120E6B31}"/>
              </a:ext>
            </a:extLst>
          </p:cNvPr>
          <p:cNvCxnSpPr>
            <a:cxnSpLocks/>
            <a:stCxn id="15" idx="3"/>
            <a:endCxn id="16" idx="4"/>
          </p:cNvCxnSpPr>
          <p:nvPr/>
        </p:nvCxnSpPr>
        <p:spPr>
          <a:xfrm flipV="1">
            <a:off x="6308750" y="3965447"/>
            <a:ext cx="375514" cy="1143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A8ECDE-0141-B01B-C104-BB6AE557D9C1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6793991" y="3861841"/>
            <a:ext cx="24231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531CAF-8E9F-83D6-0B74-A0D407A59525}"/>
              </a:ext>
            </a:extLst>
          </p:cNvPr>
          <p:cNvCxnSpPr>
            <a:cxnSpLocks/>
          </p:cNvCxnSpPr>
          <p:nvPr/>
        </p:nvCxnSpPr>
        <p:spPr>
          <a:xfrm>
            <a:off x="5816804" y="3562064"/>
            <a:ext cx="254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C23715-F9C0-B577-BDF3-48F62CF35F66}"/>
              </a:ext>
            </a:extLst>
          </p:cNvPr>
          <p:cNvCxnSpPr>
            <a:cxnSpLocks/>
          </p:cNvCxnSpPr>
          <p:nvPr/>
        </p:nvCxnSpPr>
        <p:spPr>
          <a:xfrm>
            <a:off x="5816804" y="3721322"/>
            <a:ext cx="254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FBD67-783D-B017-6B2F-8CC8CE388D80}"/>
              </a:ext>
            </a:extLst>
          </p:cNvPr>
          <p:cNvCxnSpPr>
            <a:cxnSpLocks/>
          </p:cNvCxnSpPr>
          <p:nvPr/>
        </p:nvCxnSpPr>
        <p:spPr>
          <a:xfrm>
            <a:off x="5552237" y="3562064"/>
            <a:ext cx="13533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E8D0F-B115-259D-76B2-41882C494A40}"/>
              </a:ext>
            </a:extLst>
          </p:cNvPr>
          <p:cNvCxnSpPr>
            <a:cxnSpLocks/>
          </p:cNvCxnSpPr>
          <p:nvPr/>
        </p:nvCxnSpPr>
        <p:spPr>
          <a:xfrm>
            <a:off x="5543093" y="3714178"/>
            <a:ext cx="13533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732D738-CFAE-7767-B790-2FDCFB7674BA}"/>
              </a:ext>
            </a:extLst>
          </p:cNvPr>
          <p:cNvCxnSpPr>
            <a:cxnSpLocks/>
          </p:cNvCxnSpPr>
          <p:nvPr/>
        </p:nvCxnSpPr>
        <p:spPr>
          <a:xfrm>
            <a:off x="5835092" y="4004310"/>
            <a:ext cx="254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70A2298-6182-A249-2C23-B028A19B768A}"/>
              </a:ext>
            </a:extLst>
          </p:cNvPr>
          <p:cNvSpPr/>
          <p:nvPr/>
        </p:nvSpPr>
        <p:spPr>
          <a:xfrm>
            <a:off x="5014106" y="4691733"/>
            <a:ext cx="2369831" cy="19012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2B5720A-D662-D998-55AC-5778E69DB7E9}"/>
              </a:ext>
            </a:extLst>
          </p:cNvPr>
          <p:cNvCxnSpPr>
            <a:cxnSpLocks/>
          </p:cNvCxnSpPr>
          <p:nvPr/>
        </p:nvCxnSpPr>
        <p:spPr>
          <a:xfrm>
            <a:off x="5835092" y="4163568"/>
            <a:ext cx="254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2C2EDE-82CA-C708-35DE-289B715AAF16}"/>
              </a:ext>
            </a:extLst>
          </p:cNvPr>
          <p:cNvCxnSpPr>
            <a:cxnSpLocks/>
          </p:cNvCxnSpPr>
          <p:nvPr/>
        </p:nvCxnSpPr>
        <p:spPr>
          <a:xfrm>
            <a:off x="5570525" y="4004310"/>
            <a:ext cx="13533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6C4BEBB-F251-1AC8-637F-BC94C0E825F4}"/>
              </a:ext>
            </a:extLst>
          </p:cNvPr>
          <p:cNvCxnSpPr>
            <a:cxnSpLocks/>
          </p:cNvCxnSpPr>
          <p:nvPr/>
        </p:nvCxnSpPr>
        <p:spPr>
          <a:xfrm>
            <a:off x="5561381" y="4156424"/>
            <a:ext cx="13533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AEB8395-7287-2723-7473-792B49D885CC}"/>
                  </a:ext>
                </a:extLst>
              </p:cNvPr>
              <p:cNvSpPr txBox="1"/>
              <p:nvPr/>
            </p:nvSpPr>
            <p:spPr>
              <a:xfrm>
                <a:off x="5086944" y="2766811"/>
                <a:ext cx="2191680" cy="70788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Bradley Hand" pitchFamily="2" charset="77"/>
                  </a:rPr>
                  <a:t>Garbled Circuit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AEB8395-7287-2723-7473-792B49D88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44" y="2766811"/>
                <a:ext cx="2191680" cy="707886"/>
              </a:xfrm>
              <a:prstGeom prst="rect">
                <a:avLst/>
              </a:prstGeom>
              <a:blipFill>
                <a:blip r:embed="rId8"/>
                <a:stretch>
                  <a:fillRect l="-2273" t="-1667" b="-11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Delay 87">
            <a:extLst>
              <a:ext uri="{FF2B5EF4-FFF2-40B4-BE49-F238E27FC236}">
                <a16:creationId xmlns:a16="http://schemas.microsoft.com/office/drawing/2014/main" id="{C8BD9BBB-4438-8954-1E3F-824BBF659237}"/>
              </a:ext>
            </a:extLst>
          </p:cNvPr>
          <p:cNvSpPr/>
          <p:nvPr/>
        </p:nvSpPr>
        <p:spPr>
          <a:xfrm>
            <a:off x="6089294" y="5785002"/>
            <a:ext cx="219456" cy="228600"/>
          </a:xfrm>
          <a:prstGeom prst="flowChartDelay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89" name="Delay 88">
            <a:extLst>
              <a:ext uri="{FF2B5EF4-FFF2-40B4-BE49-F238E27FC236}">
                <a16:creationId xmlns:a16="http://schemas.microsoft.com/office/drawing/2014/main" id="{D8C6B47A-163D-5C39-6CA2-BD726CC653AE}"/>
              </a:ext>
            </a:extLst>
          </p:cNvPr>
          <p:cNvSpPr/>
          <p:nvPr/>
        </p:nvSpPr>
        <p:spPr>
          <a:xfrm>
            <a:off x="6089294" y="6206525"/>
            <a:ext cx="219456" cy="228600"/>
          </a:xfrm>
          <a:prstGeom prst="flowChartDelay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90" name="Or 89">
            <a:extLst>
              <a:ext uri="{FF2B5EF4-FFF2-40B4-BE49-F238E27FC236}">
                <a16:creationId xmlns:a16="http://schemas.microsoft.com/office/drawing/2014/main" id="{0E67A787-C85C-210F-48C4-FAEBDB700A85}"/>
              </a:ext>
            </a:extLst>
          </p:cNvPr>
          <p:cNvSpPr/>
          <p:nvPr/>
        </p:nvSpPr>
        <p:spPr>
          <a:xfrm>
            <a:off x="6574536" y="6013602"/>
            <a:ext cx="219455" cy="207211"/>
          </a:xfrm>
          <a:prstGeom prst="flowChartOr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34FDA7F6-0C75-2219-827E-A129819846A4}"/>
              </a:ext>
            </a:extLst>
          </p:cNvPr>
          <p:cNvCxnSpPr>
            <a:cxnSpLocks/>
            <a:stCxn id="88" idx="3"/>
            <a:endCxn id="90" idx="0"/>
          </p:cNvCxnSpPr>
          <p:nvPr/>
        </p:nvCxnSpPr>
        <p:spPr>
          <a:xfrm>
            <a:off x="6308750" y="5899302"/>
            <a:ext cx="375514" cy="1143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83E68FD0-BD43-7246-AB91-DB8984CF45C7}"/>
              </a:ext>
            </a:extLst>
          </p:cNvPr>
          <p:cNvCxnSpPr>
            <a:cxnSpLocks/>
            <a:endCxn id="90" idx="4"/>
          </p:cNvCxnSpPr>
          <p:nvPr/>
        </p:nvCxnSpPr>
        <p:spPr>
          <a:xfrm flipV="1">
            <a:off x="6308750" y="6220813"/>
            <a:ext cx="375514" cy="1143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0B85AE1-7756-15F0-9A17-073A1C3F0498}"/>
              </a:ext>
            </a:extLst>
          </p:cNvPr>
          <p:cNvCxnSpPr>
            <a:cxnSpLocks/>
            <a:stCxn id="90" idx="6"/>
          </p:cNvCxnSpPr>
          <p:nvPr/>
        </p:nvCxnSpPr>
        <p:spPr>
          <a:xfrm>
            <a:off x="6793991" y="6117208"/>
            <a:ext cx="4846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DFF076-3A98-FDC2-FEBD-DB3BED3189D4}"/>
              </a:ext>
            </a:extLst>
          </p:cNvPr>
          <p:cNvCxnSpPr>
            <a:cxnSpLocks/>
          </p:cNvCxnSpPr>
          <p:nvPr/>
        </p:nvCxnSpPr>
        <p:spPr>
          <a:xfrm>
            <a:off x="5816804" y="5817430"/>
            <a:ext cx="254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86E7EB8-F56B-715D-370A-D27FA9E32053}"/>
              </a:ext>
            </a:extLst>
          </p:cNvPr>
          <p:cNvCxnSpPr>
            <a:cxnSpLocks/>
          </p:cNvCxnSpPr>
          <p:nvPr/>
        </p:nvCxnSpPr>
        <p:spPr>
          <a:xfrm>
            <a:off x="5816804" y="5976688"/>
            <a:ext cx="254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D327F8F-4976-ED05-0707-3A24D575156B}"/>
              </a:ext>
            </a:extLst>
          </p:cNvPr>
          <p:cNvCxnSpPr>
            <a:cxnSpLocks/>
          </p:cNvCxnSpPr>
          <p:nvPr/>
        </p:nvCxnSpPr>
        <p:spPr>
          <a:xfrm>
            <a:off x="5552237" y="5817430"/>
            <a:ext cx="13533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E5308FF-AD9E-E7C2-7E2B-5E73809CF869}"/>
              </a:ext>
            </a:extLst>
          </p:cNvPr>
          <p:cNvCxnSpPr>
            <a:cxnSpLocks/>
          </p:cNvCxnSpPr>
          <p:nvPr/>
        </p:nvCxnSpPr>
        <p:spPr>
          <a:xfrm>
            <a:off x="5543093" y="5969544"/>
            <a:ext cx="13533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FFB53F4-B2B0-BD83-D446-78CCF4667B61}"/>
              </a:ext>
            </a:extLst>
          </p:cNvPr>
          <p:cNvCxnSpPr>
            <a:cxnSpLocks/>
          </p:cNvCxnSpPr>
          <p:nvPr/>
        </p:nvCxnSpPr>
        <p:spPr>
          <a:xfrm>
            <a:off x="5835092" y="6259676"/>
            <a:ext cx="254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A0A13C5-FD13-F98B-063F-23EF113191B3}"/>
              </a:ext>
            </a:extLst>
          </p:cNvPr>
          <p:cNvCxnSpPr>
            <a:cxnSpLocks/>
          </p:cNvCxnSpPr>
          <p:nvPr/>
        </p:nvCxnSpPr>
        <p:spPr>
          <a:xfrm>
            <a:off x="5835092" y="6418934"/>
            <a:ext cx="254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C3896D-C497-C5EA-41FB-828179DA9D4F}"/>
              </a:ext>
            </a:extLst>
          </p:cNvPr>
          <p:cNvCxnSpPr>
            <a:cxnSpLocks/>
          </p:cNvCxnSpPr>
          <p:nvPr/>
        </p:nvCxnSpPr>
        <p:spPr>
          <a:xfrm>
            <a:off x="5570525" y="6259676"/>
            <a:ext cx="13533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1AD1A0D-5DBD-08B1-1CFD-15B40E08FF84}"/>
              </a:ext>
            </a:extLst>
          </p:cNvPr>
          <p:cNvCxnSpPr>
            <a:cxnSpLocks/>
          </p:cNvCxnSpPr>
          <p:nvPr/>
        </p:nvCxnSpPr>
        <p:spPr>
          <a:xfrm>
            <a:off x="5561381" y="6411790"/>
            <a:ext cx="13533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33A9D8-1C2B-5C71-8ED7-2F65CF92669A}"/>
                  </a:ext>
                </a:extLst>
              </p:cNvPr>
              <p:cNvSpPr txBox="1"/>
              <p:nvPr/>
            </p:nvSpPr>
            <p:spPr>
              <a:xfrm>
                <a:off x="5080618" y="4773058"/>
                <a:ext cx="2198005" cy="70788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Bradley Hand" pitchFamily="2" charset="77"/>
                  </a:rPr>
                  <a:t>Garbled Circuit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33A9D8-1C2B-5C71-8ED7-2F65CF926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18" y="4773058"/>
                <a:ext cx="2198005" cy="707886"/>
              </a:xfrm>
              <a:prstGeom prst="rect">
                <a:avLst/>
              </a:prstGeom>
              <a:blipFill>
                <a:blip r:embed="rId9"/>
                <a:stretch>
                  <a:fillRect l="-1695" t="-3390" b="-1355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27ECCCA-3C77-E41B-3CEE-E8ECF11A537A}"/>
                  </a:ext>
                </a:extLst>
              </p:cNvPr>
              <p:cNvSpPr txBox="1"/>
              <p:nvPr/>
            </p:nvSpPr>
            <p:spPr>
              <a:xfrm>
                <a:off x="1114721" y="3298803"/>
                <a:ext cx="2029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Bradley Hand" pitchFamily="2" charset="77"/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11, </m:t>
                    </m:r>
                  </m:oMath>
                </a14:m>
                <a:r>
                  <a:rPr lang="en-US" sz="2400" dirty="0">
                    <a:latin typeface="Bradley Hand" pitchFamily="2" charset="77"/>
                  </a:rPr>
                  <a:t> </a:t>
                </a: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27ECCCA-3C77-E41B-3CEE-E8ECF11A5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21" y="3298803"/>
                <a:ext cx="2029530" cy="461665"/>
              </a:xfrm>
              <a:prstGeom prst="rect">
                <a:avLst/>
              </a:prstGeom>
              <a:blipFill>
                <a:blip r:embed="rId10"/>
                <a:stretch>
                  <a:fillRect l="-4348" t="-789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74E8CCA2-A72A-279B-C944-AB101A8B7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63"/>
          <a:stretch/>
        </p:blipFill>
        <p:spPr>
          <a:xfrm>
            <a:off x="2765576" y="3038529"/>
            <a:ext cx="441246" cy="8943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2231336-0159-448F-116D-8351A4E3AD94}"/>
                  </a:ext>
                </a:extLst>
              </p:cNvPr>
              <p:cNvSpPr txBox="1"/>
              <p:nvPr/>
            </p:nvSpPr>
            <p:spPr>
              <a:xfrm>
                <a:off x="9439345" y="5148467"/>
                <a:ext cx="1866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Bradley Hand" pitchFamily="2" charset="77"/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6, </m:t>
                    </m:r>
                  </m:oMath>
                </a14:m>
                <a:r>
                  <a:rPr lang="en-US" sz="2400" dirty="0">
                    <a:latin typeface="Bradley Hand" pitchFamily="2" charset="77"/>
                  </a:rPr>
                  <a:t> </a:t>
                </a: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2231336-0159-448F-116D-8351A4E3A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345" y="5148467"/>
                <a:ext cx="1866729" cy="461665"/>
              </a:xfrm>
              <a:prstGeom prst="rect">
                <a:avLst/>
              </a:prstGeom>
              <a:blipFill>
                <a:blip r:embed="rId11"/>
                <a:stretch>
                  <a:fillRect l="-5405" t="-810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Picture 110" descr="Icon&#10;&#10;Description automatically generated">
            <a:extLst>
              <a:ext uri="{FF2B5EF4-FFF2-40B4-BE49-F238E27FC236}">
                <a16:creationId xmlns:a16="http://schemas.microsoft.com/office/drawing/2014/main" id="{873B26D0-B3C7-61DA-FAAB-D963655379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63"/>
          <a:stretch/>
        </p:blipFill>
        <p:spPr>
          <a:xfrm>
            <a:off x="11098281" y="5015519"/>
            <a:ext cx="415586" cy="842334"/>
          </a:xfrm>
          <a:prstGeom prst="rect">
            <a:avLst/>
          </a:prstGeom>
        </p:spPr>
      </p:pic>
      <p:sp>
        <p:nvSpPr>
          <p:cNvPr id="117" name="Slide Number Placeholder 116">
            <a:extLst>
              <a:ext uri="{FF2B5EF4-FFF2-40B4-BE49-F238E27FC236}">
                <a16:creationId xmlns:a16="http://schemas.microsoft.com/office/drawing/2014/main" id="{1DBD613F-3324-368A-20ED-C30E3E1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24</a:t>
            </a:fld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155E055-E3B2-1EA1-6580-A9D70458E262}"/>
              </a:ext>
            </a:extLst>
          </p:cNvPr>
          <p:cNvSpPr txBox="1"/>
          <p:nvPr/>
        </p:nvSpPr>
        <p:spPr>
          <a:xfrm>
            <a:off x="3622883" y="-124193"/>
            <a:ext cx="5049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Processing a signal</a:t>
            </a:r>
          </a:p>
        </p:txBody>
      </p:sp>
    </p:spTree>
    <p:extLst>
      <p:ext uri="{BB962C8B-B14F-4D97-AF65-F5344CB8AC3E}">
        <p14:creationId xmlns:p14="http://schemas.microsoft.com/office/powerpoint/2010/main" val="244320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35"/>
    </mc:Choice>
    <mc:Fallback>
      <p:transition spd="slow" advTm="23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017713-D0BA-EA58-AF8E-8EA2A4104C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Bradley Hand" pitchFamily="2" charset="77"/>
                  </a:rPr>
                  <a:t>What does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latin typeface="Bradley Hand" pitchFamily="2" charset="77"/>
                  </a:rPr>
                  <a:t> do?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017713-D0BA-EA58-AF8E-8EA2A4104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4D44-A97D-D5E0-E371-4A4E5B6A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9" y="1792023"/>
            <a:ext cx="8391688" cy="77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Bradley Hand" pitchFamily="2" charset="77"/>
              </a:rPr>
              <a:t>    1. At the next available position of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C37F9B3-4B9E-AA88-0D47-386DA6EBA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63"/>
          <a:stretch/>
        </p:blipFill>
        <p:spPr>
          <a:xfrm>
            <a:off x="9035120" y="1690688"/>
            <a:ext cx="408296" cy="8275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633045-C185-9F6D-1E90-B4E10E6F670E}"/>
                  </a:ext>
                </a:extLst>
              </p:cNvPr>
              <p:cNvSpPr txBox="1"/>
              <p:nvPr/>
            </p:nvSpPr>
            <p:spPr>
              <a:xfrm flipH="1">
                <a:off x="9443416" y="2000604"/>
                <a:ext cx="4082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160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633045-C185-9F6D-1E90-B4E10E6F6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43416" y="2000604"/>
                <a:ext cx="408296" cy="246221"/>
              </a:xfrm>
              <a:prstGeom prst="rect">
                <a:avLst/>
              </a:prstGeom>
              <a:blipFill>
                <a:blip r:embed="rId5"/>
                <a:stretch>
                  <a:fillRect t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71DF439-9423-B9B0-0E07-6B43E69FF1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63"/>
          <a:stretch/>
        </p:blipFill>
        <p:spPr>
          <a:xfrm>
            <a:off x="9826519" y="1690688"/>
            <a:ext cx="408296" cy="827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F7AF4F-47CD-C689-793D-A80A5769BE07}"/>
              </a:ext>
            </a:extLst>
          </p:cNvPr>
          <p:cNvSpPr txBox="1"/>
          <p:nvPr/>
        </p:nvSpPr>
        <p:spPr>
          <a:xfrm>
            <a:off x="6199632" y="338429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99688DA-5EBE-77A2-3148-D75DD19AE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468" y="1690688"/>
            <a:ext cx="827558" cy="8275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099F83-5C19-BEA9-797B-7DC8B1C0E1BE}"/>
                  </a:ext>
                </a:extLst>
              </p:cNvPr>
              <p:cNvSpPr txBox="1"/>
              <p:nvPr/>
            </p:nvSpPr>
            <p:spPr>
              <a:xfrm>
                <a:off x="10327629" y="2000604"/>
                <a:ext cx="232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099F83-5C19-BEA9-797B-7DC8B1C0E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629" y="2000604"/>
                <a:ext cx="232435" cy="276999"/>
              </a:xfrm>
              <a:prstGeom prst="rect">
                <a:avLst/>
              </a:prstGeom>
              <a:blipFill>
                <a:blip r:embed="rId6"/>
                <a:stretch>
                  <a:fillRect l="-10526"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857D93E-841D-F734-FC53-F3377A94121D}"/>
              </a:ext>
            </a:extLst>
          </p:cNvPr>
          <p:cNvSpPr txBox="1"/>
          <p:nvPr/>
        </p:nvSpPr>
        <p:spPr>
          <a:xfrm>
            <a:off x="1135982" y="2551923"/>
            <a:ext cx="7708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adley Hand" pitchFamily="2" charset="77"/>
              </a:rPr>
              <a:t>insert share of the position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F5CB3-93E2-A2E2-33DA-E11A50E3C34D}"/>
              </a:ext>
            </a:extLst>
          </p:cNvPr>
          <p:cNvSpPr txBox="1"/>
          <p:nvPr/>
        </p:nvSpPr>
        <p:spPr>
          <a:xfrm>
            <a:off x="421608" y="3782858"/>
            <a:ext cx="7295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adley Hand" pitchFamily="2" charset="77"/>
              </a:rPr>
              <a:t>2. Rerandomize the entire table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8388DF-86FA-11A0-F358-9533823DE832}"/>
              </a:ext>
            </a:extLst>
          </p:cNvPr>
          <p:cNvSpPr txBox="1"/>
          <p:nvPr/>
        </p:nvSpPr>
        <p:spPr>
          <a:xfrm>
            <a:off x="1382350" y="5171699"/>
            <a:ext cx="95958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This ensures that the servers cannot learn anything </a:t>
            </a:r>
          </a:p>
          <a:p>
            <a:r>
              <a:rPr lang="en-US" sz="3200" dirty="0">
                <a:latin typeface="Bradley Hand" pitchFamily="2" charset="77"/>
              </a:rPr>
              <a:t>about the receiver and the location of the signal.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3FBB3A-8B04-1FA1-1E9B-40F686E4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86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67"/>
    </mc:Choice>
    <mc:Fallback>
      <p:transition spd="slow" advTm="39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1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5345-4AC1-C437-D789-0D2AA480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dley Hand" pitchFamily="2" charset="77"/>
              </a:rPr>
              <a:t>Retrieval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ACAF6FE-0971-31B4-64FD-B6E874028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48" y="1184074"/>
            <a:ext cx="1240102" cy="124010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97D6BAA-00A8-AEBC-D883-5D30D3AAA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138928"/>
            <a:ext cx="741616" cy="74161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0F14533-E238-C01A-9A5F-8985A93F9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14" y="2457445"/>
            <a:ext cx="741616" cy="7416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65174C-3F79-9D0F-55A3-43F5E46FF015}"/>
              </a:ext>
            </a:extLst>
          </p:cNvPr>
          <p:cNvCxnSpPr/>
          <p:nvPr/>
        </p:nvCxnSpPr>
        <p:spPr>
          <a:xfrm flipH="1">
            <a:off x="5450505" y="1914668"/>
            <a:ext cx="2843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CF9506-8763-2E9C-30CC-9F60E6D37BE7}"/>
              </a:ext>
            </a:extLst>
          </p:cNvPr>
          <p:cNvSpPr txBox="1"/>
          <p:nvPr/>
        </p:nvSpPr>
        <p:spPr>
          <a:xfrm>
            <a:off x="5934123" y="1440215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Retrieve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4815F2-05ED-1EBA-4763-B43CA81756F1}"/>
              </a:ext>
            </a:extLst>
          </p:cNvPr>
          <p:cNvCxnSpPr>
            <a:cxnSpLocks/>
          </p:cNvCxnSpPr>
          <p:nvPr/>
        </p:nvCxnSpPr>
        <p:spPr>
          <a:xfrm>
            <a:off x="2725912" y="3199061"/>
            <a:ext cx="4392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8F06864-6F54-9AAF-20F5-B13B32057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92212"/>
              </p:ext>
            </p:extLst>
          </p:nvPr>
        </p:nvGraphicFramePr>
        <p:xfrm>
          <a:off x="2956432" y="2569008"/>
          <a:ext cx="3300983" cy="5791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163275749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363244513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80448838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981405530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4290724699"/>
                    </a:ext>
                  </a:extLst>
                </a:gridCol>
              </a:tblGrid>
              <a:tr h="576099">
                <a:tc>
                  <a:txBody>
                    <a:bodyPr/>
                    <a:lstStyle/>
                    <a:p>
                      <a:endParaRPr lang="en-US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2135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3769E2F-026A-8FA4-C285-24E775EE1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70059"/>
              </p:ext>
            </p:extLst>
          </p:nvPr>
        </p:nvGraphicFramePr>
        <p:xfrm>
          <a:off x="2956432" y="4340225"/>
          <a:ext cx="3300983" cy="5791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1920447794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386369802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609997894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947825461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1382670585"/>
                    </a:ext>
                  </a:extLst>
                </a:gridCol>
              </a:tblGrid>
              <a:tr h="576099">
                <a:tc>
                  <a:txBody>
                    <a:bodyPr/>
                    <a:lstStyle/>
                    <a:p>
                      <a:endParaRPr lang="en-US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30592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569875-57BE-7FFD-43E2-F9E30E8F95D3}"/>
              </a:ext>
            </a:extLst>
          </p:cNvPr>
          <p:cNvCxnSpPr>
            <a:cxnSpLocks/>
          </p:cNvCxnSpPr>
          <p:nvPr/>
        </p:nvCxnSpPr>
        <p:spPr>
          <a:xfrm>
            <a:off x="2886456" y="5125397"/>
            <a:ext cx="4392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38B6B11-38A1-D040-556C-80AB224DB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95615"/>
              </p:ext>
            </p:extLst>
          </p:nvPr>
        </p:nvGraphicFramePr>
        <p:xfrm>
          <a:off x="8072437" y="2813444"/>
          <a:ext cx="3281363" cy="5791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38748">
                  <a:extLst>
                    <a:ext uri="{9D8B030D-6E8A-4147-A177-3AD203B41FA5}">
                      <a16:colId xmlns:a16="http://schemas.microsoft.com/office/drawing/2014/main" val="1632757499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363244513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1804488385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981405530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4290724699"/>
                    </a:ext>
                  </a:extLst>
                </a:gridCol>
              </a:tblGrid>
              <a:tr h="576099">
                <a:tc>
                  <a:txBody>
                    <a:bodyPr/>
                    <a:lstStyle/>
                    <a:p>
                      <a:endParaRPr lang="en-US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2135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EC3958C-83A2-9092-7963-6625BFB0E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96158"/>
              </p:ext>
            </p:extLst>
          </p:nvPr>
        </p:nvGraphicFramePr>
        <p:xfrm>
          <a:off x="8052817" y="4052175"/>
          <a:ext cx="3300983" cy="5791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1920447794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386369802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609997894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947825461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1382670585"/>
                    </a:ext>
                  </a:extLst>
                </a:gridCol>
              </a:tblGrid>
              <a:tr h="576099">
                <a:tc>
                  <a:txBody>
                    <a:bodyPr/>
                    <a:lstStyle/>
                    <a:p>
                      <a:endParaRPr lang="en-US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30592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56AD0E-779C-E269-42ED-D1930D926C36}"/>
                  </a:ext>
                </a:extLst>
              </p:cNvPr>
              <p:cNvSpPr txBox="1"/>
              <p:nvPr/>
            </p:nvSpPr>
            <p:spPr>
              <a:xfrm>
                <a:off x="8713570" y="3445307"/>
                <a:ext cx="577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60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56AD0E-779C-E269-42ED-D1930D926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570" y="3445307"/>
                <a:ext cx="577081" cy="553998"/>
              </a:xfrm>
              <a:prstGeom prst="rect">
                <a:avLst/>
              </a:prstGeom>
              <a:blipFill>
                <a:blip r:embed="rId5"/>
                <a:stretch>
                  <a:fillRect l="-21277" t="-4545" r="-2340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EDD43A-3024-06B8-6E8D-546864BD472F}"/>
                  </a:ext>
                </a:extLst>
              </p:cNvPr>
              <p:cNvSpPr txBox="1"/>
              <p:nvPr/>
            </p:nvSpPr>
            <p:spPr>
              <a:xfrm>
                <a:off x="9421179" y="3442413"/>
                <a:ext cx="577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60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EDD43A-3024-06B8-6E8D-546864BD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179" y="3442413"/>
                <a:ext cx="577081" cy="553998"/>
              </a:xfrm>
              <a:prstGeom prst="rect">
                <a:avLst/>
              </a:prstGeom>
              <a:blipFill>
                <a:blip r:embed="rId6"/>
                <a:stretch>
                  <a:fillRect l="-21277" t="-4545" r="-2127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A1C595-A8E1-BC6C-8178-6C85C8FAD798}"/>
                  </a:ext>
                </a:extLst>
              </p:cNvPr>
              <p:cNvSpPr txBox="1"/>
              <p:nvPr/>
            </p:nvSpPr>
            <p:spPr>
              <a:xfrm>
                <a:off x="10098023" y="3429000"/>
                <a:ext cx="577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60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A1C595-A8E1-BC6C-8178-6C85C8FA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023" y="3429000"/>
                <a:ext cx="577081" cy="553998"/>
              </a:xfrm>
              <a:prstGeom prst="rect">
                <a:avLst/>
              </a:prstGeom>
              <a:blipFill>
                <a:blip r:embed="rId5"/>
                <a:stretch>
                  <a:fillRect l="-21277" t="-4545" r="-2340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BE6AF1-06DB-0300-2513-3A2E23E4DE9C}"/>
                  </a:ext>
                </a:extLst>
              </p:cNvPr>
              <p:cNvSpPr txBox="1"/>
              <p:nvPr/>
            </p:nvSpPr>
            <p:spPr>
              <a:xfrm>
                <a:off x="10774867" y="3421204"/>
                <a:ext cx="5770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60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BE6AF1-06DB-0300-2513-3A2E23E4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867" y="3421204"/>
                <a:ext cx="577081" cy="553998"/>
              </a:xfrm>
              <a:prstGeom prst="rect">
                <a:avLst/>
              </a:prstGeom>
              <a:blipFill>
                <a:blip r:embed="rId7"/>
                <a:stretch>
                  <a:fillRect l="-21739" t="-4545" r="-2391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BF47506-355F-D9D8-9337-173009C68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52841"/>
              </p:ext>
            </p:extLst>
          </p:nvPr>
        </p:nvGraphicFramePr>
        <p:xfrm>
          <a:off x="8052817" y="5221686"/>
          <a:ext cx="3300983" cy="57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1920447794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386369802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609997894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947825461"/>
                    </a:ext>
                  </a:extLst>
                </a:gridCol>
                <a:gridCol w="667511">
                  <a:extLst>
                    <a:ext uri="{9D8B030D-6E8A-4147-A177-3AD203B41FA5}">
                      <a16:colId xmlns:a16="http://schemas.microsoft.com/office/drawing/2014/main" val="1382670585"/>
                    </a:ext>
                  </a:extLst>
                </a:gridCol>
              </a:tblGrid>
              <a:tr h="576099">
                <a:tc>
                  <a:txBody>
                    <a:bodyPr/>
                    <a:lstStyle/>
                    <a:p>
                      <a:endParaRPr lang="en-US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radley Hand" pitchFamily="2" charset="77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305927"/>
                  </a:ext>
                </a:extLst>
              </a:tr>
            </a:tbl>
          </a:graphicData>
        </a:graphic>
      </p:graphicFrame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C1794E3-A6EB-6506-587B-880E733A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08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98"/>
    </mc:Choice>
    <mc:Fallback>
      <p:transition spd="slow" advTm="16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1"/>
      <p:bldP spid="22" grpId="1"/>
      <p:bldP spid="23" grpId="1"/>
      <p:bldP spid="2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0369CE-AEF2-A782-2A20-AE57BEBF3F38}"/>
              </a:ext>
            </a:extLst>
          </p:cNvPr>
          <p:cNvSpPr txBox="1"/>
          <p:nvPr/>
        </p:nvSpPr>
        <p:spPr>
          <a:xfrm>
            <a:off x="3436490" y="2828835"/>
            <a:ext cx="5642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Bradley Hand" pitchFamily="2" charset="77"/>
              </a:rPr>
              <a:t>Related work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9E263-6FDF-276A-A8A1-DF413815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2"/>
    </mc:Choice>
    <mc:Fallback>
      <p:transition spd="slow" advTm="872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0A8-50AC-4DC4-0739-AE8B9885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dley Hand" pitchFamily="2" charset="77"/>
              </a:rPr>
              <a:t>Oblivious Message Retrieval (Crypto ‘22)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A609-D07C-46E5-E0F7-26B32A230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radley Hand" pitchFamily="2" charset="77"/>
              </a:rPr>
              <a:t>Follow-up work and makes use of only one server</a:t>
            </a:r>
          </a:p>
          <a:p>
            <a:r>
              <a:rPr lang="en-US" dirty="0">
                <a:latin typeface="Bradley Hand" pitchFamily="2" charset="77"/>
              </a:rPr>
              <a:t>Based on Fully Homomorphic Encryption  </a:t>
            </a:r>
          </a:p>
          <a:p>
            <a:r>
              <a:rPr lang="en-US" dirty="0">
                <a:latin typeface="Bradley Hand" pitchFamily="2" charset="77"/>
              </a:rPr>
              <a:t>Receiver has to do at least O(log N) work.  </a:t>
            </a:r>
          </a:p>
          <a:p>
            <a:endParaRPr lang="en-US" dirty="0">
              <a:latin typeface="Bradley Hand" pitchFamily="2" charset="77"/>
            </a:endParaRPr>
          </a:p>
          <a:p>
            <a:pPr marL="0" indent="0">
              <a:buNone/>
            </a:pPr>
            <a:endParaRPr lang="en-US" dirty="0">
              <a:latin typeface="Bradley Hand" pitchFamily="2" charset="77"/>
            </a:endParaRPr>
          </a:p>
        </p:txBody>
      </p:sp>
      <p:pic>
        <p:nvPicPr>
          <p:cNvPr id="4" name="Picture 3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997423C0-FC9C-62A1-76FD-BED7CB371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3839549" y="5405130"/>
            <a:ext cx="3572046" cy="1694349"/>
          </a:xfrm>
          <a:prstGeom prst="rect">
            <a:avLst/>
          </a:prstGeom>
        </p:spPr>
      </p:pic>
      <p:pic>
        <p:nvPicPr>
          <p:cNvPr id="5" name="Picture 4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33B7AB3F-0530-5467-54AB-A62C2803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2280159" y="3988562"/>
            <a:ext cx="3118780" cy="155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FE9764-2507-9F57-E7B6-86FE09B03C46}"/>
              </a:ext>
            </a:extLst>
          </p:cNvPr>
          <p:cNvSpPr txBox="1"/>
          <p:nvPr/>
        </p:nvSpPr>
        <p:spPr>
          <a:xfrm>
            <a:off x="3812899" y="6195857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adley Hand" pitchFamily="2" charset="77"/>
              </a:rPr>
              <a:t>anonymity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BAD9C-818E-392B-22F6-C4842D64190B}"/>
              </a:ext>
            </a:extLst>
          </p:cNvPr>
          <p:cNvSpPr txBox="1"/>
          <p:nvPr/>
        </p:nvSpPr>
        <p:spPr>
          <a:xfrm>
            <a:off x="1450246" y="4554348"/>
            <a:ext cx="2457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adley Hand" pitchFamily="2" charset="77"/>
              </a:rPr>
              <a:t>efficiency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B4187A-2BCD-DD73-64A9-CC83D3EA08EB}"/>
              </a:ext>
            </a:extLst>
          </p:cNvPr>
          <p:cNvSpPr/>
          <p:nvPr/>
        </p:nvSpPr>
        <p:spPr>
          <a:xfrm>
            <a:off x="5980758" y="4482613"/>
            <a:ext cx="677792" cy="6049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C000"/>
              </a:solidFill>
              <a:latin typeface="Bradley Han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935D4-749D-7A2D-5E28-624116606B48}"/>
              </a:ext>
            </a:extLst>
          </p:cNvPr>
          <p:cNvSpPr txBox="1"/>
          <p:nvPr/>
        </p:nvSpPr>
        <p:spPr>
          <a:xfrm>
            <a:off x="5918104" y="4554348"/>
            <a:ext cx="79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" pitchFamily="2" charset="77"/>
              </a:rPr>
              <a:t>OMR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27A0F4-5632-193C-E53C-ACC103BC825F}"/>
              </a:ext>
            </a:extLst>
          </p:cNvPr>
          <p:cNvSpPr/>
          <p:nvPr/>
        </p:nvSpPr>
        <p:spPr>
          <a:xfrm>
            <a:off x="5927465" y="3524882"/>
            <a:ext cx="677791" cy="604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C000"/>
              </a:solidFill>
              <a:latin typeface="Bradley Han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75D3A-36BD-F527-80EA-9CD974DDB75A}"/>
              </a:ext>
            </a:extLst>
          </p:cNvPr>
          <p:cNvSpPr txBox="1"/>
          <p:nvPr/>
        </p:nvSpPr>
        <p:spPr>
          <a:xfrm>
            <a:off x="5982432" y="3604228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radley Hand" pitchFamily="2" charset="77"/>
              </a:rPr>
              <a:t>PS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71863-E45E-C1B2-A2C9-061CB5D27C20}"/>
              </a:ext>
            </a:extLst>
          </p:cNvPr>
          <p:cNvSpPr txBox="1"/>
          <p:nvPr/>
        </p:nvSpPr>
        <p:spPr>
          <a:xfrm>
            <a:off x="8977746" y="5909757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radley Hand" pitchFamily="2" charset="77"/>
              </a:rPr>
              <a:t>PS: Our Work </a:t>
            </a:r>
          </a:p>
          <a:p>
            <a:r>
              <a:rPr lang="en-US" sz="1400" dirty="0">
                <a:latin typeface="Bradley Hand" pitchFamily="2" charset="77"/>
              </a:rPr>
              <a:t>OMR: Oblivious Message Retrieval</a:t>
            </a:r>
            <a:endParaRPr lang="en-US" sz="1100" dirty="0">
              <a:latin typeface="Bradley Hand" pitchFamily="2" charset="77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5D396FB-0978-5A04-F8F9-FB55D59B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58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69"/>
    </mc:Choice>
    <mc:Fallback>
      <p:transition spd="slow" advTm="52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10A8-50AC-4DC4-0739-AE8B9885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dley Hand" pitchFamily="2" charset="77"/>
              </a:rPr>
              <a:t>Fuzzy Message Detection (CCS ‘21)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A609-D07C-46E5-E0F7-26B32A230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radley Hand" pitchFamily="2" charset="77"/>
              </a:rPr>
              <a:t>Single server construction, where the server has a “fuzzy” detection key that identifies relevant ciphertexts as well as non-matching flag ciphertexts (false positives)</a:t>
            </a:r>
          </a:p>
        </p:txBody>
      </p:sp>
      <p:pic>
        <p:nvPicPr>
          <p:cNvPr id="4" name="Picture 3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997423C0-FC9C-62A1-76FD-BED7CB371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3839549" y="5405131"/>
            <a:ext cx="3388698" cy="1694349"/>
          </a:xfrm>
          <a:prstGeom prst="rect">
            <a:avLst/>
          </a:prstGeom>
        </p:spPr>
      </p:pic>
      <p:pic>
        <p:nvPicPr>
          <p:cNvPr id="5" name="Picture 4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33B7AB3F-0530-5467-54AB-A62C2803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2280159" y="3988562"/>
            <a:ext cx="3118780" cy="155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FE9764-2507-9F57-E7B6-86FE09B03C46}"/>
              </a:ext>
            </a:extLst>
          </p:cNvPr>
          <p:cNvSpPr txBox="1"/>
          <p:nvPr/>
        </p:nvSpPr>
        <p:spPr>
          <a:xfrm>
            <a:off x="4202072" y="6171367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adley Hand" pitchFamily="2" charset="77"/>
              </a:rPr>
              <a:t>anonymity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BAD9C-818E-392B-22F6-C4842D64190B}"/>
              </a:ext>
            </a:extLst>
          </p:cNvPr>
          <p:cNvSpPr txBox="1"/>
          <p:nvPr/>
        </p:nvSpPr>
        <p:spPr>
          <a:xfrm>
            <a:off x="1100940" y="4569126"/>
            <a:ext cx="2457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adley Hand" pitchFamily="2" charset="77"/>
              </a:rPr>
              <a:t>efficiency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B4187A-2BCD-DD73-64A9-CC83D3EA08EB}"/>
              </a:ext>
            </a:extLst>
          </p:cNvPr>
          <p:cNvSpPr/>
          <p:nvPr/>
        </p:nvSpPr>
        <p:spPr>
          <a:xfrm>
            <a:off x="5980758" y="4482613"/>
            <a:ext cx="594360" cy="6049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C000"/>
              </a:solidFill>
              <a:latin typeface="Bradley Han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935D4-749D-7A2D-5E28-624116606B48}"/>
              </a:ext>
            </a:extLst>
          </p:cNvPr>
          <p:cNvSpPr txBox="1"/>
          <p:nvPr/>
        </p:nvSpPr>
        <p:spPr>
          <a:xfrm>
            <a:off x="5927466" y="4570563"/>
            <a:ext cx="79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adley Hand" pitchFamily="2" charset="77"/>
              </a:rPr>
              <a:t>OMR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27A0F4-5632-193C-E53C-ACC103BC825F}"/>
              </a:ext>
            </a:extLst>
          </p:cNvPr>
          <p:cNvSpPr/>
          <p:nvPr/>
        </p:nvSpPr>
        <p:spPr>
          <a:xfrm>
            <a:off x="5927466" y="3524882"/>
            <a:ext cx="594360" cy="6049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C000"/>
              </a:solidFill>
              <a:latin typeface="Bradley Han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75D3A-36BD-F527-80EA-9CD974DDB75A}"/>
              </a:ext>
            </a:extLst>
          </p:cNvPr>
          <p:cNvSpPr txBox="1"/>
          <p:nvPr/>
        </p:nvSpPr>
        <p:spPr>
          <a:xfrm>
            <a:off x="5982432" y="3604228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radley Hand" pitchFamily="2" charset="77"/>
              </a:rPr>
              <a:t>PS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71863-E45E-C1B2-A2C9-061CB5D27C20}"/>
              </a:ext>
            </a:extLst>
          </p:cNvPr>
          <p:cNvSpPr txBox="1"/>
          <p:nvPr/>
        </p:nvSpPr>
        <p:spPr>
          <a:xfrm>
            <a:off x="8977746" y="5909757"/>
            <a:ext cx="29065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radley Hand" pitchFamily="2" charset="77"/>
              </a:rPr>
              <a:t>PS: Our Work </a:t>
            </a:r>
          </a:p>
          <a:p>
            <a:r>
              <a:rPr lang="en-US" sz="1400" dirty="0">
                <a:latin typeface="Bradley Hand" pitchFamily="2" charset="77"/>
              </a:rPr>
              <a:t>OMR: Oblivious Message Retrieval</a:t>
            </a:r>
          </a:p>
          <a:p>
            <a:r>
              <a:rPr lang="en-US" sz="1400" dirty="0">
                <a:latin typeface="Bradley Hand" pitchFamily="2" charset="77"/>
              </a:rPr>
              <a:t>FMD: Fuzzy Message Detection</a:t>
            </a:r>
            <a:endParaRPr lang="en-US" sz="1100" dirty="0">
              <a:latin typeface="Bradley Hand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73CCDB-E1D3-B23E-E6FF-E6C350A5D8B4}"/>
              </a:ext>
            </a:extLst>
          </p:cNvPr>
          <p:cNvSpPr/>
          <p:nvPr/>
        </p:nvSpPr>
        <p:spPr>
          <a:xfrm rot="18718834">
            <a:off x="4999575" y="3236953"/>
            <a:ext cx="583896" cy="3268805"/>
          </a:xfrm>
          <a:prstGeom prst="roundRect">
            <a:avLst>
              <a:gd name="adj" fmla="val 457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adley Han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8F113-C90E-814D-2B19-E845F3746189}"/>
              </a:ext>
            </a:extLst>
          </p:cNvPr>
          <p:cNvSpPr txBox="1"/>
          <p:nvPr/>
        </p:nvSpPr>
        <p:spPr>
          <a:xfrm>
            <a:off x="4884466" y="4618849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radley Hand" pitchFamily="2" charset="77"/>
              </a:rPr>
              <a:t>FMD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F4982-3E98-FE9C-914E-BE07244FF3BA}"/>
              </a:ext>
            </a:extLst>
          </p:cNvPr>
          <p:cNvSpPr txBox="1"/>
          <p:nvPr/>
        </p:nvSpPr>
        <p:spPr>
          <a:xfrm>
            <a:off x="7453481" y="4001294"/>
            <a:ext cx="3385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radley Hand" pitchFamily="2" charset="77"/>
              </a:rPr>
              <a:t>(Tradeoff between </a:t>
            </a:r>
          </a:p>
          <a:p>
            <a:r>
              <a:rPr lang="en-US" sz="2400" dirty="0">
                <a:latin typeface="Bradley Hand" pitchFamily="2" charset="77"/>
              </a:rPr>
              <a:t>efficiency and privacy)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DEEBCC1-E9FC-168B-3AD2-86BA9F01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24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71"/>
    </mc:Choice>
    <mc:Fallback>
      <p:transition spd="slow" advTm="38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  <p:bldP spid="10" grpId="0" animBg="1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236E-2E43-DE59-C1A2-723FE081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2863" cy="1325563"/>
          </a:xfrm>
        </p:spPr>
        <p:txBody>
          <a:bodyPr/>
          <a:lstStyle/>
          <a:p>
            <a:r>
              <a:rPr lang="en-US" dirty="0">
                <a:latin typeface="Bradley Hand" pitchFamily="2" charset="77"/>
              </a:rPr>
              <a:t>Retrieving the message – 1</a:t>
            </a:r>
            <a:r>
              <a:rPr lang="en-US" baseline="30000" dirty="0">
                <a:latin typeface="Bradley Hand" pitchFamily="2" charset="77"/>
              </a:rPr>
              <a:t>st</a:t>
            </a:r>
            <a:r>
              <a:rPr lang="en-US" dirty="0">
                <a:latin typeface="Bradley Hand" pitchFamily="2" charset="77"/>
              </a:rPr>
              <a:t> naïve approach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81AE833-A8D7-01D0-2483-22874EF1C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39" y="1886370"/>
            <a:ext cx="1602246" cy="160224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699C504-8B31-B33C-42C3-DA6B2D751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266" y="1690688"/>
            <a:ext cx="1993610" cy="19936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B283B1-BF5E-5591-D87C-397A407A557B}"/>
              </a:ext>
            </a:extLst>
          </p:cNvPr>
          <p:cNvSpPr/>
          <p:nvPr/>
        </p:nvSpPr>
        <p:spPr>
          <a:xfrm>
            <a:off x="472542" y="2366179"/>
            <a:ext cx="527775" cy="532002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6C450-E3D8-49FA-BFE6-247000574290}"/>
              </a:ext>
            </a:extLst>
          </p:cNvPr>
          <p:cNvSpPr/>
          <p:nvPr/>
        </p:nvSpPr>
        <p:spPr>
          <a:xfrm>
            <a:off x="472541" y="3358122"/>
            <a:ext cx="527776" cy="577081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58C0D-DCC6-C72F-5E97-F097B58F59BA}"/>
              </a:ext>
            </a:extLst>
          </p:cNvPr>
          <p:cNvSpPr/>
          <p:nvPr/>
        </p:nvSpPr>
        <p:spPr>
          <a:xfrm>
            <a:off x="472536" y="4421739"/>
            <a:ext cx="527770" cy="644400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39C8B6-3702-0E33-C04A-69099D1D5D60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736429" y="2898181"/>
            <a:ext cx="1" cy="4599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F81C3D-E9DB-5866-05DA-4D852E16002E}"/>
              </a:ext>
            </a:extLst>
          </p:cNvPr>
          <p:cNvCxnSpPr>
            <a:cxnSpLocks/>
          </p:cNvCxnSpPr>
          <p:nvPr/>
        </p:nvCxnSpPr>
        <p:spPr>
          <a:xfrm>
            <a:off x="736425" y="3948583"/>
            <a:ext cx="0" cy="482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8C36C8-F1BF-6F98-75C0-AEE4F5BEFAFF}"/>
                  </a:ext>
                </a:extLst>
              </p:cNvPr>
              <p:cNvSpPr txBox="1"/>
              <p:nvPr/>
            </p:nvSpPr>
            <p:spPr>
              <a:xfrm>
                <a:off x="176268" y="2321100"/>
                <a:ext cx="119520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8C36C8-F1BF-6F98-75C0-AEE4F5BEF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8" y="2321100"/>
                <a:ext cx="1195209" cy="5770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025174-6A57-D057-CAAC-A7F7CEE05A6F}"/>
                  </a:ext>
                </a:extLst>
              </p:cNvPr>
              <p:cNvSpPr txBox="1"/>
              <p:nvPr/>
            </p:nvSpPr>
            <p:spPr>
              <a:xfrm>
                <a:off x="164342" y="3344742"/>
                <a:ext cx="119520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025174-6A57-D057-CAAC-A7F7CEE05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2" y="3344742"/>
                <a:ext cx="1195209" cy="5770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AA76E-C260-332E-6C57-9C028E21C3BC}"/>
                  </a:ext>
                </a:extLst>
              </p:cNvPr>
              <p:cNvSpPr txBox="1"/>
              <p:nvPr/>
            </p:nvSpPr>
            <p:spPr>
              <a:xfrm>
                <a:off x="138820" y="4455398"/>
                <a:ext cx="119520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:r>
                  <a:rPr lang="en-US" sz="1050" b="0" dirty="0">
                    <a:latin typeface="Bradley Hand" pitchFamily="2" charset="77"/>
                  </a:rPr>
                  <a:t>             …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AA76E-C260-332E-6C57-9C028E21C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0" y="4455398"/>
                <a:ext cx="1195209" cy="577081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796C8C53-6289-2734-9A55-059A9F0025A5}"/>
              </a:ext>
            </a:extLst>
          </p:cNvPr>
          <p:cNvSpPr/>
          <p:nvPr/>
        </p:nvSpPr>
        <p:spPr>
          <a:xfrm>
            <a:off x="4348572" y="1472869"/>
            <a:ext cx="3208812" cy="1543367"/>
          </a:xfrm>
          <a:prstGeom prst="wedgeRoundRectCallout">
            <a:avLst>
              <a:gd name="adj1" fmla="val 71860"/>
              <a:gd name="adj2" fmla="val 4469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radley Hand" pitchFamily="2" charset="77"/>
              </a:rPr>
              <a:t>Hey bro, can you send me the latest state of the blockchain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47482BC8-25C1-CEFB-60AA-9DABC4B37A4A}"/>
              </a:ext>
            </a:extLst>
          </p:cNvPr>
          <p:cNvSpPr/>
          <p:nvPr/>
        </p:nvSpPr>
        <p:spPr>
          <a:xfrm>
            <a:off x="2587916" y="1657571"/>
            <a:ext cx="1634280" cy="1205266"/>
          </a:xfrm>
          <a:prstGeom prst="wedgeRoundRectCallout">
            <a:avLst>
              <a:gd name="adj1" fmla="val -48265"/>
              <a:gd name="adj2" fmla="val 891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radley Hand" pitchFamily="2" charset="77"/>
              </a:rPr>
              <a:t>Sure bro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4A895B-86E8-5AE7-2605-2E7F7B7B973C}"/>
              </a:ext>
            </a:extLst>
          </p:cNvPr>
          <p:cNvSpPr/>
          <p:nvPr/>
        </p:nvSpPr>
        <p:spPr>
          <a:xfrm>
            <a:off x="3940360" y="3610835"/>
            <a:ext cx="281836" cy="310988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DAB3E0-CADD-D023-AB2E-2B6E9EC96AB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4222196" y="3766329"/>
            <a:ext cx="2700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DD4E690-3B8C-6606-012E-05E8FFAF1899}"/>
              </a:ext>
            </a:extLst>
          </p:cNvPr>
          <p:cNvSpPr/>
          <p:nvPr/>
        </p:nvSpPr>
        <p:spPr>
          <a:xfrm>
            <a:off x="4492220" y="3610835"/>
            <a:ext cx="281836" cy="310988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05E6CD-D452-EAB2-C696-849E63866EEC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4774056" y="3766329"/>
            <a:ext cx="2700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2469FB9-EE14-04D4-A665-4F9BAE1DA7CC}"/>
              </a:ext>
            </a:extLst>
          </p:cNvPr>
          <p:cNvSpPr/>
          <p:nvPr/>
        </p:nvSpPr>
        <p:spPr>
          <a:xfrm>
            <a:off x="5044080" y="3610835"/>
            <a:ext cx="281836" cy="310988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72F103-CEF5-91EE-B527-2C4E27751663}"/>
              </a:ext>
            </a:extLst>
          </p:cNvPr>
          <p:cNvCxnSpPr/>
          <p:nvPr/>
        </p:nvCxnSpPr>
        <p:spPr>
          <a:xfrm>
            <a:off x="2632736" y="3995130"/>
            <a:ext cx="447994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582E64-1DE6-0C36-1D8B-B695CF25AEDE}"/>
                  </a:ext>
                </a:extLst>
              </p:cNvPr>
              <p:cNvSpPr txBox="1"/>
              <p:nvPr/>
            </p:nvSpPr>
            <p:spPr>
              <a:xfrm>
                <a:off x="7686676" y="4068773"/>
                <a:ext cx="3875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Bradley Hand" pitchFamily="2" charset="77"/>
                    <a:cs typeface="Dreaming Outloud Script Pro" panose="03050502040304050704" pitchFamily="66" charset="77"/>
                  </a:rPr>
                  <a:t>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Bradley Hand" pitchFamily="2" charset="77"/>
                    <a:cs typeface="Dreaming Outloud Script Pro" panose="03050502040304050704" pitchFamily="66" charset="77"/>
                  </a:rPr>
                  <a:t> </a:t>
                </a:r>
                <a:r>
                  <a:rPr lang="en-US" sz="2800" dirty="0">
                    <a:latin typeface="Bradley Hand" pitchFamily="2" charset="77"/>
                    <a:cs typeface="Dreaming Outloud Script Pro" panose="03050502040304050704" pitchFamily="66" charset="77"/>
                    <a:sym typeface="Wingdings" pitchFamily="2" charset="2"/>
                  </a:rPr>
                  <a:t> garbage</a:t>
                </a:r>
                <a:r>
                  <a:rPr lang="en-US" sz="2800" dirty="0">
                    <a:latin typeface="Bradley Hand" pitchFamily="2" charset="77"/>
                    <a:cs typeface="Dreaming Outloud Script Pro" panose="03050502040304050704" pitchFamily="66" charset="77"/>
                  </a:rPr>
                  <a:t> 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582E64-1DE6-0C36-1D8B-B695CF25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76" y="4068773"/>
                <a:ext cx="3875265" cy="523220"/>
              </a:xfrm>
              <a:prstGeom prst="rect">
                <a:avLst/>
              </a:prstGeom>
              <a:blipFill>
                <a:blip r:embed="rId8"/>
                <a:stretch>
                  <a:fillRect l="-3268" t="-1904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7585CB-228D-1735-51BF-CE4A9E2BA031}"/>
                  </a:ext>
                </a:extLst>
              </p:cNvPr>
              <p:cNvSpPr txBox="1"/>
              <p:nvPr/>
            </p:nvSpPr>
            <p:spPr>
              <a:xfrm>
                <a:off x="7686675" y="4438105"/>
                <a:ext cx="3875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Bradley Hand" pitchFamily="2" charset="77"/>
                  </a:rPr>
                  <a:t>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Bradley Hand" pitchFamily="2" charset="77"/>
                  </a:rPr>
                  <a:t> </a:t>
                </a:r>
                <a:r>
                  <a:rPr lang="en-US" sz="2800" dirty="0">
                    <a:latin typeface="Bradley Hand" pitchFamily="2" charset="77"/>
                    <a:sym typeface="Wingdings" pitchFamily="2" charset="2"/>
                  </a:rPr>
                  <a:t> garbage</a:t>
                </a:r>
                <a:r>
                  <a:rPr lang="en-US" sz="2800" dirty="0">
                    <a:latin typeface="Bradley Hand" pitchFamily="2" charset="77"/>
                  </a:rPr>
                  <a:t> 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7585CB-228D-1735-51BF-CE4A9E2BA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75" y="4438105"/>
                <a:ext cx="3875265" cy="523220"/>
              </a:xfrm>
              <a:prstGeom prst="rect">
                <a:avLst/>
              </a:prstGeom>
              <a:blipFill>
                <a:blip r:embed="rId9"/>
                <a:stretch>
                  <a:fillRect l="-3268" t="-1904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A70B6F8C-FA86-C50D-7E39-F07A78970E4E}"/>
              </a:ext>
            </a:extLst>
          </p:cNvPr>
          <p:cNvSpPr txBox="1"/>
          <p:nvPr/>
        </p:nvSpPr>
        <p:spPr>
          <a:xfrm>
            <a:off x="9598131" y="4830857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265DAF4-26CB-325D-FBC7-58BCCA2B5EFA}"/>
                  </a:ext>
                </a:extLst>
              </p:cNvPr>
              <p:cNvSpPr txBox="1"/>
              <p:nvPr/>
            </p:nvSpPr>
            <p:spPr>
              <a:xfrm>
                <a:off x="7686674" y="5754187"/>
                <a:ext cx="3875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Bradley Hand" pitchFamily="2" charset="77"/>
                  </a:rPr>
                  <a:t>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>
                    <a:latin typeface="Bradley Hand" pitchFamily="2" charset="77"/>
                  </a:rPr>
                  <a:t> </a:t>
                </a:r>
                <a:r>
                  <a:rPr lang="en-US" sz="2800" dirty="0">
                    <a:latin typeface="Bradley Hand" pitchFamily="2" charset="77"/>
                    <a:sym typeface="Wingdings" pitchFamily="2" charset="2"/>
                  </a:rPr>
                  <a:t> “Hi Bob”</a:t>
                </a:r>
                <a:r>
                  <a:rPr lang="en-US" sz="2800" dirty="0">
                    <a:latin typeface="Bradley Hand" pitchFamily="2" charset="77"/>
                  </a:rPr>
                  <a:t> 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265DAF4-26CB-325D-FBC7-58BCCA2B5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74" y="5754187"/>
                <a:ext cx="3875265" cy="523220"/>
              </a:xfrm>
              <a:prstGeom prst="rect">
                <a:avLst/>
              </a:prstGeom>
              <a:blipFill>
                <a:blip r:embed="rId10"/>
                <a:stretch>
                  <a:fillRect l="-3268" t="-21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A85E98F3-9791-540F-40AC-439567FE9FFC}"/>
              </a:ext>
            </a:extLst>
          </p:cNvPr>
          <p:cNvSpPr/>
          <p:nvPr/>
        </p:nvSpPr>
        <p:spPr>
          <a:xfrm>
            <a:off x="9086945" y="1472869"/>
            <a:ext cx="2371281" cy="1325563"/>
          </a:xfrm>
          <a:prstGeom prst="wedgeRoundRectCallout">
            <a:avLst>
              <a:gd name="adj1" fmla="val -43764"/>
              <a:gd name="adj2" fmla="val 734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radley Hand" pitchFamily="2" charset="77"/>
              </a:rPr>
              <a:t>Ah, finally my message!</a:t>
            </a:r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54EC7C18-B9CE-0682-C998-0B933A6C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24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66"/>
    </mc:Choice>
    <mc:Fallback>
      <p:transition spd="slow" advTm="42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0" grpId="0" animBg="1"/>
      <p:bldP spid="34" grpId="0" animBg="1"/>
      <p:bldP spid="36" grpId="0" animBg="1"/>
      <p:bldP spid="40" grpId="0"/>
      <p:bldP spid="41" grpId="0"/>
      <p:bldP spid="42" grpId="0"/>
      <p:bldP spid="43" grpId="0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B9C431-621B-7835-B2FD-2ED63610C97E}"/>
              </a:ext>
            </a:extLst>
          </p:cNvPr>
          <p:cNvSpPr txBox="1"/>
          <p:nvPr/>
        </p:nvSpPr>
        <p:spPr>
          <a:xfrm>
            <a:off x="169333" y="185738"/>
            <a:ext cx="3259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Conclusion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D4A45-F5D8-B4EB-4CE1-2CC82E318EDE}"/>
              </a:ext>
            </a:extLst>
          </p:cNvPr>
          <p:cNvSpPr txBox="1"/>
          <p:nvPr/>
        </p:nvSpPr>
        <p:spPr>
          <a:xfrm>
            <a:off x="516467" y="3108330"/>
            <a:ext cx="3826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adley Hand" pitchFamily="2" charset="77"/>
              </a:rPr>
              <a:t>Future Work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C1EC5-6C40-40F8-E492-59DDC77953F2}"/>
              </a:ext>
            </a:extLst>
          </p:cNvPr>
          <p:cNvSpPr txBox="1"/>
          <p:nvPr/>
        </p:nvSpPr>
        <p:spPr>
          <a:xfrm>
            <a:off x="771525" y="1000125"/>
            <a:ext cx="77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- Present a UC definition for private signaling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ADDD2-EA23-7A7D-D076-0B381410F8D5}"/>
              </a:ext>
            </a:extLst>
          </p:cNvPr>
          <p:cNvSpPr txBox="1"/>
          <p:nvPr/>
        </p:nvSpPr>
        <p:spPr>
          <a:xfrm>
            <a:off x="771524" y="1454149"/>
            <a:ext cx="11420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- Present two protocols – one based on two-party computation and another that makes use of TEEs</a:t>
            </a:r>
          </a:p>
          <a:p>
            <a:r>
              <a:rPr lang="en-US" sz="2800" dirty="0">
                <a:latin typeface="Bradley Hand" pitchFamily="2" charset="77"/>
              </a:rPr>
              <a:t>- Our protocols give best efficiency guarantees to the sender and receiver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2CB06-4F61-30AD-0825-BA2A16478A68}"/>
              </a:ext>
            </a:extLst>
          </p:cNvPr>
          <p:cNvSpPr txBox="1"/>
          <p:nvPr/>
        </p:nvSpPr>
        <p:spPr>
          <a:xfrm>
            <a:off x="914401" y="3900493"/>
            <a:ext cx="9586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- Come up with constructions to reduce the computation of the server </a:t>
            </a:r>
          </a:p>
          <a:p>
            <a:r>
              <a:rPr lang="en-US" sz="2800" dirty="0">
                <a:latin typeface="Bradley Hand" pitchFamily="2" charset="77"/>
              </a:rPr>
              <a:t>- remove the assumptions of non-colluding servers or that of TEEs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E4C96-CE85-605E-D39A-4F33EE9B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12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53"/>
    </mc:Choice>
    <mc:Fallback>
      <p:transition spd="slow" advTm="55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FAE8B-391D-C192-6B54-858AD1C5298E}"/>
              </a:ext>
            </a:extLst>
          </p:cNvPr>
          <p:cNvSpPr txBox="1"/>
          <p:nvPr/>
        </p:nvSpPr>
        <p:spPr>
          <a:xfrm>
            <a:off x="4083844" y="685800"/>
            <a:ext cx="434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radley Hand" pitchFamily="2" charset="77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EA968-24F7-9AD2-334D-67207168F313}"/>
              </a:ext>
            </a:extLst>
          </p:cNvPr>
          <p:cNvSpPr txBox="1"/>
          <p:nvPr/>
        </p:nvSpPr>
        <p:spPr>
          <a:xfrm>
            <a:off x="3614738" y="2557462"/>
            <a:ext cx="6029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" pitchFamily="2" charset="77"/>
              </a:rPr>
              <a:t>Full version at: </a:t>
            </a:r>
            <a:r>
              <a:rPr lang="en-US" sz="2400" dirty="0">
                <a:latin typeface="Bradley Hand" pitchFamily="2" charset="77"/>
                <a:hlinkClick r:id="rId2"/>
              </a:rPr>
              <a:t>https://eprint.iacr.org/2021/853.pdf</a:t>
            </a:r>
            <a:endParaRPr lang="en-US" sz="2400" dirty="0">
              <a:latin typeface="Bradley Hand" pitchFamily="2" charset="77"/>
            </a:endParaRPr>
          </a:p>
          <a:p>
            <a:endParaRPr lang="en-US" sz="2400" dirty="0">
              <a:latin typeface="Bradley Hand" pitchFamily="2" charset="77"/>
            </a:endParaRPr>
          </a:p>
          <a:p>
            <a:r>
              <a:rPr lang="en-US" sz="2400" dirty="0">
                <a:latin typeface="Bradley Hand" pitchFamily="2" charset="77"/>
              </a:rPr>
              <a:t>Contact: </a:t>
            </a:r>
            <a:r>
              <a:rPr lang="en-US" sz="2400" dirty="0" err="1">
                <a:latin typeface="Bradley Hand" pitchFamily="2" charset="77"/>
              </a:rPr>
              <a:t>vrmadath@ncsu.edu</a:t>
            </a:r>
            <a:endParaRPr lang="en-US" sz="2400" dirty="0">
              <a:latin typeface="Bradley Hand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4A82F-BDED-9314-25E6-A8B7067B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73"/>
    </mc:Choice>
    <mc:Fallback>
      <p:transition spd="slow" advTm="95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26BA-A60C-2D64-755A-64F41ABE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>
                <a:latin typeface="Bradley Hand" pitchFamily="2" charset="77"/>
              </a:rPr>
              <a:t>Retrieving the message – 2</a:t>
            </a:r>
            <a:r>
              <a:rPr lang="en-US" baseline="30000" dirty="0">
                <a:latin typeface="Bradley Hand" pitchFamily="2" charset="77"/>
              </a:rPr>
              <a:t>nd</a:t>
            </a:r>
            <a:r>
              <a:rPr lang="en-US" dirty="0">
                <a:latin typeface="Bradley Hand" pitchFamily="2" charset="77"/>
              </a:rPr>
              <a:t> naïve approach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25EA4D-E03D-3DBB-8332-A5FE4E0CFD43}"/>
              </a:ext>
            </a:extLst>
          </p:cNvPr>
          <p:cNvSpPr/>
          <p:nvPr/>
        </p:nvSpPr>
        <p:spPr>
          <a:xfrm>
            <a:off x="472542" y="2366179"/>
            <a:ext cx="527775" cy="532002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3FD9BA-C1E0-44BC-092F-B1BC0AA29EE6}"/>
              </a:ext>
            </a:extLst>
          </p:cNvPr>
          <p:cNvSpPr/>
          <p:nvPr/>
        </p:nvSpPr>
        <p:spPr>
          <a:xfrm>
            <a:off x="472541" y="3358122"/>
            <a:ext cx="527776" cy="577081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F81425-68A4-4134-6866-6AFD25FFF026}"/>
              </a:ext>
            </a:extLst>
          </p:cNvPr>
          <p:cNvSpPr/>
          <p:nvPr/>
        </p:nvSpPr>
        <p:spPr>
          <a:xfrm>
            <a:off x="472536" y="4421739"/>
            <a:ext cx="527770" cy="644400"/>
          </a:xfrm>
          <a:prstGeom prst="rect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72DE7C-F973-72F2-6632-369C1D77297D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736429" y="2898181"/>
            <a:ext cx="1" cy="4599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C40704-6239-C2D9-E465-DD2BB5657724}"/>
              </a:ext>
            </a:extLst>
          </p:cNvPr>
          <p:cNvCxnSpPr>
            <a:cxnSpLocks/>
          </p:cNvCxnSpPr>
          <p:nvPr/>
        </p:nvCxnSpPr>
        <p:spPr>
          <a:xfrm>
            <a:off x="736425" y="3948583"/>
            <a:ext cx="0" cy="4827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3C1048-588B-DEF8-3E12-DFA3F90174B6}"/>
                  </a:ext>
                </a:extLst>
              </p:cNvPr>
              <p:cNvSpPr txBox="1"/>
              <p:nvPr/>
            </p:nvSpPr>
            <p:spPr>
              <a:xfrm>
                <a:off x="176268" y="2321100"/>
                <a:ext cx="119520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3C1048-588B-DEF8-3E12-DFA3F9017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8" y="2321100"/>
                <a:ext cx="1195209" cy="577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BF519A-6BE1-3D56-7963-9EA0E3439C8D}"/>
                  </a:ext>
                </a:extLst>
              </p:cNvPr>
              <p:cNvSpPr txBox="1"/>
              <p:nvPr/>
            </p:nvSpPr>
            <p:spPr>
              <a:xfrm>
                <a:off x="164342" y="3344742"/>
                <a:ext cx="119520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BF519A-6BE1-3D56-7963-9EA0E343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2" y="3344742"/>
                <a:ext cx="1195209" cy="577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C5C6B4-E6A4-6404-CEF0-04125FC6E332}"/>
                  </a:ext>
                </a:extLst>
              </p:cNvPr>
              <p:cNvSpPr txBox="1"/>
              <p:nvPr/>
            </p:nvSpPr>
            <p:spPr>
              <a:xfrm>
                <a:off x="138820" y="4455398"/>
                <a:ext cx="119520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050" b="0" dirty="0">
                  <a:latin typeface="Bradley Hand" pitchFamily="2" charset="77"/>
                </a:endParaRPr>
              </a:p>
              <a:p>
                <a:r>
                  <a:rPr lang="en-US" sz="1050" b="0" dirty="0">
                    <a:latin typeface="Bradley Hand" pitchFamily="2" charset="77"/>
                  </a:rPr>
                  <a:t>             …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C5C6B4-E6A4-6404-CEF0-04125FC6E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20" y="4455398"/>
                <a:ext cx="1195209" cy="577081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97B325C-CCC5-E485-A89B-691E1CBC3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539" y="1886370"/>
            <a:ext cx="1602246" cy="1602246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3D2D4BE-C3B9-BA17-DED8-EDC163012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3690" y="1612834"/>
            <a:ext cx="1993610" cy="1993610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F0B709CE-1A0B-561F-C45F-F61AB4AE235F}"/>
              </a:ext>
            </a:extLst>
          </p:cNvPr>
          <p:cNvSpPr/>
          <p:nvPr/>
        </p:nvSpPr>
        <p:spPr>
          <a:xfrm>
            <a:off x="5200650" y="1385895"/>
            <a:ext cx="3787113" cy="1851827"/>
          </a:xfrm>
          <a:prstGeom prst="wedgeRoundRectCallout">
            <a:avLst>
              <a:gd name="adj1" fmla="val 71860"/>
              <a:gd name="adj2" fmla="val 4469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radley Hand" pitchFamily="2" charset="77"/>
              </a:rPr>
              <a:t>Hey bro, here’s my private key can you check if there are any messages for me?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EADAF754-6E95-D12D-694C-83D4F2C56BB8}"/>
              </a:ext>
            </a:extLst>
          </p:cNvPr>
          <p:cNvSpPr/>
          <p:nvPr/>
        </p:nvSpPr>
        <p:spPr>
          <a:xfrm>
            <a:off x="2640443" y="1369407"/>
            <a:ext cx="1839034" cy="739423"/>
          </a:xfrm>
          <a:prstGeom prst="wedgeRoundRectCallout">
            <a:avLst>
              <a:gd name="adj1" fmla="val -48265"/>
              <a:gd name="adj2" fmla="val 891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radley Hand" pitchFamily="2" charset="77"/>
              </a:rPr>
              <a:t>Sure bro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98460F-6C9F-A8AB-6531-614B1F65B30E}"/>
              </a:ext>
            </a:extLst>
          </p:cNvPr>
          <p:cNvCxnSpPr/>
          <p:nvPr/>
        </p:nvCxnSpPr>
        <p:spPr>
          <a:xfrm>
            <a:off x="2632736" y="3995130"/>
            <a:ext cx="447994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7A1F7B-041B-0E29-2C15-6303BE69B364}"/>
                  </a:ext>
                </a:extLst>
              </p:cNvPr>
              <p:cNvSpPr txBox="1"/>
              <p:nvPr/>
            </p:nvSpPr>
            <p:spPr>
              <a:xfrm>
                <a:off x="4479477" y="3531324"/>
                <a:ext cx="69903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Bradley Hand" pitchFamily="2" charset="77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7A1F7B-041B-0E29-2C15-6303BE69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77" y="3531324"/>
                <a:ext cx="699038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67DF7417-50D7-06F2-C46F-6A554A42FABD}"/>
              </a:ext>
            </a:extLst>
          </p:cNvPr>
          <p:cNvSpPr/>
          <p:nvPr/>
        </p:nvSpPr>
        <p:spPr>
          <a:xfrm>
            <a:off x="2997143" y="2087587"/>
            <a:ext cx="2555970" cy="1559075"/>
          </a:xfrm>
          <a:prstGeom prst="wedgeRoundRectCallout">
            <a:avLst>
              <a:gd name="adj1" fmla="val -60694"/>
              <a:gd name="adj2" fmla="val -2325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radley Hand" pitchFamily="2" charset="77"/>
              </a:rPr>
              <a:t>Btw the message says ”Hi Bob”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EB99DA-6C11-1775-8CBB-6BDCD8533EBD}"/>
                  </a:ext>
                </a:extLst>
              </p:cNvPr>
              <p:cNvSpPr txBox="1"/>
              <p:nvPr/>
            </p:nvSpPr>
            <p:spPr>
              <a:xfrm>
                <a:off x="8288170" y="4753720"/>
                <a:ext cx="30316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Bradley Hand" pitchFamily="2" charset="77"/>
                  </a:rPr>
                  <a:t>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>
                    <a:latin typeface="Bradley Hand" pitchFamily="2" charset="77"/>
                  </a:rPr>
                  <a:t> </a:t>
                </a:r>
                <a:r>
                  <a:rPr lang="en-US" sz="2800" dirty="0">
                    <a:latin typeface="Bradley Hand" pitchFamily="2" charset="77"/>
                    <a:sym typeface="Wingdings" pitchFamily="2" charset="2"/>
                  </a:rPr>
                  <a:t> “Hi Bob”</a:t>
                </a:r>
                <a:r>
                  <a:rPr lang="en-US" sz="2800" dirty="0">
                    <a:latin typeface="Bradley Hand" pitchFamily="2" charset="77"/>
                  </a:rPr>
                  <a:t>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EB99DA-6C11-1775-8CBB-6BDCD8533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170" y="4753720"/>
                <a:ext cx="3031633" cy="954107"/>
              </a:xfrm>
              <a:prstGeom prst="rect">
                <a:avLst/>
              </a:prstGeom>
              <a:blipFill>
                <a:blip r:embed="rId9"/>
                <a:stretch>
                  <a:fillRect l="-4167" t="-10526" r="-41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06661C3-0435-AA5E-9C06-8B9933B0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37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66"/>
    </mc:Choice>
    <mc:Fallback>
      <p:transition spd="slow" advTm="26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3F2C-498A-8774-F182-97D5D2FC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adley Hand" pitchFamily="2" charset="77"/>
              </a:rPr>
              <a:t>The tension between anonymity and efficiency</a:t>
            </a:r>
          </a:p>
        </p:txBody>
      </p:sp>
      <p:pic>
        <p:nvPicPr>
          <p:cNvPr id="12" name="Picture 11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E7515D0-6A98-AAD7-C0ED-C7376156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3418332" y="4917948"/>
            <a:ext cx="5355336" cy="2677668"/>
          </a:xfrm>
          <a:prstGeom prst="rect">
            <a:avLst/>
          </a:prstGeom>
        </p:spPr>
      </p:pic>
      <p:pic>
        <p:nvPicPr>
          <p:cNvPr id="13" name="Picture 12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E74D75B8-30A2-4B84-0AAE-CE1FD683E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1016508" y="2724911"/>
            <a:ext cx="4803648" cy="24018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D71BF5-653B-D268-68AD-DCA853984C17}"/>
              </a:ext>
            </a:extLst>
          </p:cNvPr>
          <p:cNvSpPr txBox="1"/>
          <p:nvPr/>
        </p:nvSpPr>
        <p:spPr>
          <a:xfrm>
            <a:off x="5056632" y="6196469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adley Hand" pitchFamily="2" charset="77"/>
              </a:rPr>
              <a:t>anonymity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6A3B9-E1E4-0296-5291-4FFBE721E9B2}"/>
              </a:ext>
            </a:extLst>
          </p:cNvPr>
          <p:cNvSpPr txBox="1"/>
          <p:nvPr/>
        </p:nvSpPr>
        <p:spPr>
          <a:xfrm>
            <a:off x="719328" y="3301281"/>
            <a:ext cx="2457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adley Hand" pitchFamily="2" charset="77"/>
              </a:rPr>
              <a:t>efficiency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CE557-5576-80EC-81B8-08013503C228}"/>
              </a:ext>
            </a:extLst>
          </p:cNvPr>
          <p:cNvSpPr txBox="1"/>
          <p:nvPr/>
        </p:nvSpPr>
        <p:spPr>
          <a:xfrm>
            <a:off x="7425681" y="4604579"/>
            <a:ext cx="3272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Download the </a:t>
            </a:r>
          </a:p>
          <a:p>
            <a:r>
              <a:rPr lang="en-US" sz="3200" dirty="0">
                <a:latin typeface="Bradley Hand" pitchFamily="2" charset="77"/>
              </a:rPr>
              <a:t>entire blockchain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ECAACA-8B7A-24BD-FAA4-D3A1ECFF6EB1}"/>
              </a:ext>
            </a:extLst>
          </p:cNvPr>
          <p:cNvSpPr/>
          <p:nvPr/>
        </p:nvSpPr>
        <p:spPr>
          <a:xfrm>
            <a:off x="3674532" y="2563702"/>
            <a:ext cx="579603" cy="5717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A7806-50F4-8A49-CAF2-BCCCE3602AC7}"/>
              </a:ext>
            </a:extLst>
          </p:cNvPr>
          <p:cNvSpPr txBox="1"/>
          <p:nvPr/>
        </p:nvSpPr>
        <p:spPr>
          <a:xfrm>
            <a:off x="3556145" y="3141134"/>
            <a:ext cx="225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Give the server your keys</a:t>
            </a:r>
          </a:p>
        </p:txBody>
      </p:sp>
      <p:pic>
        <p:nvPicPr>
          <p:cNvPr id="21" name="Graphic 20" descr="Question Mark with solid fill">
            <a:extLst>
              <a:ext uri="{FF2B5EF4-FFF2-40B4-BE49-F238E27FC236}">
                <a16:creationId xmlns:a16="http://schemas.microsoft.com/office/drawing/2014/main" id="{F2D9EF82-DCBD-1CF6-09E0-A692CF024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4038" y="2407284"/>
            <a:ext cx="914400" cy="9144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502245C-E002-61FB-F642-86C66A48D860}"/>
              </a:ext>
            </a:extLst>
          </p:cNvPr>
          <p:cNvSpPr/>
          <p:nvPr/>
        </p:nvSpPr>
        <p:spPr>
          <a:xfrm>
            <a:off x="6993155" y="5505207"/>
            <a:ext cx="579603" cy="5717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C6B90FC-EAEE-C2C7-2960-85503FC3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95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39"/>
    </mc:Choice>
    <mc:Fallback>
      <p:transition spd="slow" advTm="37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DD2307D-AAFF-B4D3-FB93-3849ED7D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00"/>
            <a:ext cx="12192000" cy="2558228"/>
          </a:xfrm>
          <a:prstGeom prst="rect">
            <a:avLst/>
          </a:prstGeom>
        </p:spPr>
      </p:pic>
      <p:pic>
        <p:nvPicPr>
          <p:cNvPr id="7" name="Picture 6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A4C7E3A7-26B2-717F-E231-494F9A16B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113" y="1429114"/>
            <a:ext cx="8572089" cy="50784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F9367B-E7E7-766D-74BF-4F2466C7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97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69"/>
    </mc:Choice>
    <mc:Fallback>
      <p:transition spd="slow" advTm="36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0560E-D9B4-7EBF-2741-52D55EF655A4}"/>
              </a:ext>
            </a:extLst>
          </p:cNvPr>
          <p:cNvSpPr txBox="1"/>
          <p:nvPr/>
        </p:nvSpPr>
        <p:spPr>
          <a:xfrm>
            <a:off x="3310128" y="2748772"/>
            <a:ext cx="6381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Bradley Hand" pitchFamily="2" charset="77"/>
              </a:rPr>
              <a:t>What do we want?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45F10-B4E2-CEF9-1B73-486422D7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8"/>
    </mc:Choice>
    <mc:Fallback>
      <p:transition spd="slow" advTm="58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3C67B50-1F04-CFF3-7895-0673B130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947"/>
            <a:ext cx="1695961" cy="169596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432CB3-9E5F-FCA7-3BB8-B685734E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350" y="713123"/>
            <a:ext cx="1993610" cy="1993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F0961-0586-C03E-E39D-DBDC2A4FAEEA}"/>
              </a:ext>
            </a:extLst>
          </p:cNvPr>
          <p:cNvSpPr txBox="1"/>
          <p:nvPr/>
        </p:nvSpPr>
        <p:spPr>
          <a:xfrm>
            <a:off x="4474744" y="92506"/>
            <a:ext cx="3191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radley Hand" pitchFamily="2" charset="77"/>
              </a:rPr>
              <a:t>The actors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62CEF-B2F2-B771-C317-AD23C1BE4A4E}"/>
              </a:ext>
            </a:extLst>
          </p:cNvPr>
          <p:cNvSpPr txBox="1"/>
          <p:nvPr/>
        </p:nvSpPr>
        <p:spPr>
          <a:xfrm>
            <a:off x="339499" y="2677405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Sender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891C5-1F58-ED23-F26B-81CA03096A8B}"/>
              </a:ext>
            </a:extLst>
          </p:cNvPr>
          <p:cNvSpPr txBox="1"/>
          <p:nvPr/>
        </p:nvSpPr>
        <p:spPr>
          <a:xfrm>
            <a:off x="10370701" y="2564303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Receiver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449F11D-04E2-226D-1AB6-4110E8251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680" y="4556760"/>
            <a:ext cx="1670558" cy="16705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1AFB89-C8E2-20CF-93C5-3C3424F75115}"/>
              </a:ext>
            </a:extLst>
          </p:cNvPr>
          <p:cNvSpPr txBox="1"/>
          <p:nvPr/>
        </p:nvSpPr>
        <p:spPr>
          <a:xfrm>
            <a:off x="4807960" y="620726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Signaling service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31DA1BD-9070-0B5D-ED19-01EE3613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2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8"/>
    </mc:Choice>
    <mc:Fallback>
      <p:transition spd="slow" advTm="63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3C67B50-1F04-CFF3-7895-0673B130B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6971"/>
            <a:ext cx="1695961" cy="169596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432CB3-9E5F-FCA7-3BB8-B685734E6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350" y="713123"/>
            <a:ext cx="1993610" cy="1993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D62CEF-B2F2-B771-C317-AD23C1BE4A4E}"/>
              </a:ext>
            </a:extLst>
          </p:cNvPr>
          <p:cNvSpPr txBox="1"/>
          <p:nvPr/>
        </p:nvSpPr>
        <p:spPr>
          <a:xfrm>
            <a:off x="300734" y="389293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Sender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891C5-1F58-ED23-F26B-81CA03096A8B}"/>
              </a:ext>
            </a:extLst>
          </p:cNvPr>
          <p:cNvSpPr txBox="1"/>
          <p:nvPr/>
        </p:nvSpPr>
        <p:spPr>
          <a:xfrm>
            <a:off x="10625328" y="2677406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Receiver</a:t>
            </a:r>
            <a:endParaRPr lang="en-US" dirty="0">
              <a:latin typeface="Bradley Hand" pitchFamily="2" charset="77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449F11D-04E2-226D-1AB6-4110E8251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680" y="4556760"/>
            <a:ext cx="1670558" cy="16705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1AFB89-C8E2-20CF-93C5-3C3424F75115}"/>
              </a:ext>
            </a:extLst>
          </p:cNvPr>
          <p:cNvSpPr txBox="1"/>
          <p:nvPr/>
        </p:nvSpPr>
        <p:spPr>
          <a:xfrm>
            <a:off x="5075530" y="624425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Signaling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20B263-0496-152C-C39F-9128B90024B4}"/>
              </a:ext>
            </a:extLst>
          </p:cNvPr>
          <p:cNvSpPr/>
          <p:nvPr/>
        </p:nvSpPr>
        <p:spPr>
          <a:xfrm>
            <a:off x="3326675" y="667004"/>
            <a:ext cx="1398740" cy="1240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4BFF2B-0740-8AA6-B1D4-714050BC65FA}"/>
              </a:ext>
            </a:extLst>
          </p:cNvPr>
          <p:cNvSpPr/>
          <p:nvPr/>
        </p:nvSpPr>
        <p:spPr>
          <a:xfrm>
            <a:off x="5396630" y="667003"/>
            <a:ext cx="1398740" cy="1240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CD5C1-56B3-54DF-B44D-D0FC9422A9EC}"/>
              </a:ext>
            </a:extLst>
          </p:cNvPr>
          <p:cNvSpPr/>
          <p:nvPr/>
        </p:nvSpPr>
        <p:spPr>
          <a:xfrm>
            <a:off x="7466585" y="713123"/>
            <a:ext cx="1398740" cy="1240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adley Hand" pitchFamily="2" charset="77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39E9A8-D4AD-3B0C-6FD2-860B39E94595}"/>
              </a:ext>
            </a:extLst>
          </p:cNvPr>
          <p:cNvCxnSpPr>
            <a:cxnSpLocks/>
          </p:cNvCxnSpPr>
          <p:nvPr/>
        </p:nvCxnSpPr>
        <p:spPr>
          <a:xfrm>
            <a:off x="4725415" y="1287042"/>
            <a:ext cx="6831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0FF071-7E88-C7FC-6562-11E39095B534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795370" y="1287042"/>
            <a:ext cx="6712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49908A-87B1-2FF9-539A-C21EDE173C6A}"/>
              </a:ext>
            </a:extLst>
          </p:cNvPr>
          <p:cNvCxnSpPr>
            <a:cxnSpLocks/>
          </p:cNvCxnSpPr>
          <p:nvPr/>
        </p:nvCxnSpPr>
        <p:spPr>
          <a:xfrm flipV="1">
            <a:off x="1837150" y="2455218"/>
            <a:ext cx="1947672" cy="50302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C15DC0D-50BC-EDF6-5B38-CF6B2E20FFE5}"/>
              </a:ext>
            </a:extLst>
          </p:cNvPr>
          <p:cNvSpPr txBox="1"/>
          <p:nvPr/>
        </p:nvSpPr>
        <p:spPr>
          <a:xfrm>
            <a:off x="2212923" y="2342026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Write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8D7303-C831-34AB-0472-8742825825B4}"/>
              </a:ext>
            </a:extLst>
          </p:cNvPr>
          <p:cNvCxnSpPr>
            <a:cxnSpLocks/>
          </p:cNvCxnSpPr>
          <p:nvPr/>
        </p:nvCxnSpPr>
        <p:spPr>
          <a:xfrm>
            <a:off x="5867555" y="2075688"/>
            <a:ext cx="0" cy="2287786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39DCE1-6C2C-6A23-B5B5-CC8F134F7619}"/>
              </a:ext>
            </a:extLst>
          </p:cNvPr>
          <p:cNvSpPr txBox="1"/>
          <p:nvPr/>
        </p:nvSpPr>
        <p:spPr>
          <a:xfrm>
            <a:off x="4931631" y="3219581"/>
            <a:ext cx="1208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Read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8F8BF5-B3F5-28CF-CF23-FD2FCB3C95FE}"/>
              </a:ext>
            </a:extLst>
          </p:cNvPr>
          <p:cNvSpPr txBox="1"/>
          <p:nvPr/>
        </p:nvSpPr>
        <p:spPr>
          <a:xfrm>
            <a:off x="7271671" y="5499339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Process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80DB9B-2229-6D1F-7E51-10CC141DC625}"/>
              </a:ext>
            </a:extLst>
          </p:cNvPr>
          <p:cNvCxnSpPr>
            <a:cxnSpLocks/>
          </p:cNvCxnSpPr>
          <p:nvPr/>
        </p:nvCxnSpPr>
        <p:spPr>
          <a:xfrm flipV="1">
            <a:off x="7260370" y="2831653"/>
            <a:ext cx="2939583" cy="2293974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BF6B02-076F-BBB6-61B2-5E751CAB7CA0}"/>
              </a:ext>
            </a:extLst>
          </p:cNvPr>
          <p:cNvSpPr txBox="1"/>
          <p:nvPr/>
        </p:nvSpPr>
        <p:spPr>
          <a:xfrm>
            <a:off x="7660020" y="3519774"/>
            <a:ext cx="1635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radley Hand" pitchFamily="2" charset="77"/>
              </a:rPr>
              <a:t>Retrieve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23EFA72E-7EC5-5ABF-2C64-61EB7AE11170}"/>
              </a:ext>
            </a:extLst>
          </p:cNvPr>
          <p:cNvSpPr/>
          <p:nvPr/>
        </p:nvSpPr>
        <p:spPr>
          <a:xfrm>
            <a:off x="1850325" y="1907080"/>
            <a:ext cx="3594745" cy="2287781"/>
          </a:xfrm>
          <a:prstGeom prst="wedgeRoundRectCallout">
            <a:avLst>
              <a:gd name="adj1" fmla="val -60515"/>
              <a:gd name="adj2" fmla="val 15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radley Hand" pitchFamily="2" charset="77"/>
              </a:rPr>
              <a:t>My message for Bob is at location 10, let me send a signal about the location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75435DCF-2F4D-F4F4-D465-087E10A34371}"/>
              </a:ext>
            </a:extLst>
          </p:cNvPr>
          <p:cNvSpPr/>
          <p:nvPr/>
        </p:nvSpPr>
        <p:spPr>
          <a:xfrm>
            <a:off x="7409507" y="3511968"/>
            <a:ext cx="2939578" cy="1678843"/>
          </a:xfrm>
          <a:prstGeom prst="wedgeRoundRectCallout">
            <a:avLst>
              <a:gd name="adj1" fmla="val -57286"/>
              <a:gd name="adj2" fmla="val 753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radley Hand" pitchFamily="2" charset="77"/>
              </a:rPr>
              <a:t>So many signals, let me process them one by one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0071EE61-5487-C3BC-57B3-5249F477E185}"/>
              </a:ext>
            </a:extLst>
          </p:cNvPr>
          <p:cNvSpPr/>
          <p:nvPr/>
        </p:nvSpPr>
        <p:spPr>
          <a:xfrm>
            <a:off x="7910395" y="1"/>
            <a:ext cx="2506067" cy="1732208"/>
          </a:xfrm>
          <a:prstGeom prst="wedgeRoundRectCallout">
            <a:avLst>
              <a:gd name="adj1" fmla="val 47456"/>
              <a:gd name="adj2" fmla="val 78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radley Hand" pitchFamily="2" charset="77"/>
              </a:rPr>
              <a:t>Ah looks like my message is at the 10</a:t>
            </a:r>
            <a:r>
              <a:rPr lang="en-US" sz="2800" baseline="30000" dirty="0">
                <a:latin typeface="Bradley Hand" pitchFamily="2" charset="77"/>
              </a:rPr>
              <a:t>th</a:t>
            </a:r>
            <a:r>
              <a:rPr lang="en-US" sz="2800" dirty="0">
                <a:latin typeface="Bradley Hand" pitchFamily="2" charset="77"/>
              </a:rPr>
              <a:t> position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2E49D71-58FD-80B3-7D82-3BB5BF91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6BAD-ACB4-B24C-BE67-9AFAB94CFA1E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53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95"/>
    </mc:Choice>
    <mc:Fallback>
      <p:transition spd="slow" advTm="38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2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4.2|4.6|1.7|4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9.5|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7.1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7.6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|0.3|3.2|0.3|0.3|3.1|0.5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3|3.4|0.4|0.3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.1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4.7|0.3|0.3|3.4|3.1|0.5|0.4|9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2|16.5|2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|1.2|3.2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30786</TotalTime>
  <Words>1026</Words>
  <Application>Microsoft Macintosh PowerPoint</Application>
  <PresentationFormat>Widescreen</PresentationFormat>
  <Paragraphs>411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Bradley Hand</vt:lpstr>
      <vt:lpstr>Calibri</vt:lpstr>
      <vt:lpstr>Calibri Light</vt:lpstr>
      <vt:lpstr>Cambria Math</vt:lpstr>
      <vt:lpstr>Office Theme</vt:lpstr>
      <vt:lpstr>Private Signaling</vt:lpstr>
      <vt:lpstr>Anonymous Messaging – the setting </vt:lpstr>
      <vt:lpstr>Retrieving the message – 1st naïve approach</vt:lpstr>
      <vt:lpstr>Retrieving the message – 2nd naïve approach </vt:lpstr>
      <vt:lpstr>The tension between anonymity and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accomplish oblivious updates?</vt:lpstr>
      <vt:lpstr>Two solutions</vt:lpstr>
      <vt:lpstr>Solution based on 2-party computation</vt:lpstr>
      <vt:lpstr>PowerPoint Presentation</vt:lpstr>
      <vt:lpstr>PowerPoint Presentation</vt:lpstr>
      <vt:lpstr>PowerPoint Presentation</vt:lpstr>
      <vt:lpstr>What does the function f do? </vt:lpstr>
      <vt:lpstr>Retrieval</vt:lpstr>
      <vt:lpstr>PowerPoint Presentation</vt:lpstr>
      <vt:lpstr>Oblivious Message Retrieval (Crypto ‘22)</vt:lpstr>
      <vt:lpstr>Fuzzy Message Detection (CCS ‘21)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Signaling</dc:title>
  <dc:creator>Varun Madathil</dc:creator>
  <cp:lastModifiedBy>Varun Madathil</cp:lastModifiedBy>
  <cp:revision>17</cp:revision>
  <dcterms:created xsi:type="dcterms:W3CDTF">2022-07-22T03:02:22Z</dcterms:created>
  <dcterms:modified xsi:type="dcterms:W3CDTF">2022-08-12T12:09:18Z</dcterms:modified>
</cp:coreProperties>
</file>